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73" r:id="rId5"/>
    <p:sldId id="259" r:id="rId6"/>
    <p:sldId id="270" r:id="rId7"/>
    <p:sldId id="271" r:id="rId8"/>
    <p:sldId id="280" r:id="rId9"/>
    <p:sldId id="272" r:id="rId10"/>
    <p:sldId id="282" r:id="rId11"/>
    <p:sldId id="301" r:id="rId12"/>
    <p:sldId id="288" r:id="rId13"/>
    <p:sldId id="284" r:id="rId14"/>
    <p:sldId id="289" r:id="rId15"/>
    <p:sldId id="290" r:id="rId16"/>
    <p:sldId id="291" r:id="rId17"/>
    <p:sldId id="286" r:id="rId18"/>
    <p:sldId id="292" r:id="rId19"/>
    <p:sldId id="300" r:id="rId20"/>
    <p:sldId id="293" r:id="rId21"/>
    <p:sldId id="294" r:id="rId22"/>
    <p:sldId id="295" r:id="rId23"/>
    <p:sldId id="296" r:id="rId24"/>
    <p:sldId id="297" r:id="rId25"/>
    <p:sldId id="298" r:id="rId26"/>
    <p:sldId id="299" r:id="rId27"/>
    <p:sldId id="266" r:id="rId28"/>
    <p:sldId id="30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500" autoAdjust="0"/>
    <p:restoredTop sz="80581" autoAdjust="0"/>
  </p:normalViewPr>
  <p:slideViewPr>
    <p:cSldViewPr snapToGrid="0">
      <p:cViewPr>
        <p:scale>
          <a:sx n="80" d="100"/>
          <a:sy n="80" d="100"/>
        </p:scale>
        <p:origin x="1938" y="8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media/image1.png>
</file>

<file path=ppt/media/image10.PNG>
</file>

<file path=ppt/media/image11.PNG>
</file>

<file path=ppt/media/image12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jpe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A6B148-16B5-4A23-893E-23AE86ADB783}" type="datetimeFigureOut">
              <a:rPr lang="en-US" smtClean="0"/>
              <a:t>6/20/2018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FA2558-0A36-4D48-9210-26DC2443BB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973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Getting started</a:t>
            </a:r>
          </a:p>
          <a:p>
            <a:r>
              <a:rPr lang="en-CA" dirty="0"/>
              <a:t>Refreshments available</a:t>
            </a:r>
          </a:p>
          <a:p>
            <a:r>
              <a:rPr lang="en-CA" dirty="0"/>
              <a:t>Thank audience</a:t>
            </a:r>
            <a:r>
              <a:rPr lang="en-CA" baseline="0" dirty="0"/>
              <a:t> for attending, thanks to committee (Dr. </a:t>
            </a:r>
            <a:r>
              <a:rPr lang="en-CA" baseline="0" dirty="0" err="1"/>
              <a:t>Casbeer</a:t>
            </a:r>
            <a:r>
              <a:rPr lang="en-CA" baseline="0" dirty="0"/>
              <a:t> for traveling)</a:t>
            </a:r>
          </a:p>
          <a:p>
            <a:endParaRPr lang="en-CA" baseline="0" dirty="0"/>
          </a:p>
          <a:p>
            <a:r>
              <a:rPr lang="en-CA" baseline="0" dirty="0"/>
              <a:t>Introduction to fixed wings</a:t>
            </a:r>
          </a:p>
          <a:p>
            <a:r>
              <a:rPr lang="en-CA" baseline="0" dirty="0"/>
              <a:t>Problem statement /objectives</a:t>
            </a:r>
          </a:p>
          <a:p>
            <a:r>
              <a:rPr lang="en-CA" baseline="0" dirty="0"/>
              <a:t>Literature review – motivated the problem statement</a:t>
            </a:r>
          </a:p>
          <a:p>
            <a:r>
              <a:rPr lang="en-CA" baseline="0" dirty="0"/>
              <a:t>Phases</a:t>
            </a:r>
          </a:p>
          <a:p>
            <a:r>
              <a:rPr lang="en-CA" baseline="0" dirty="0"/>
              <a:t>Timeline</a:t>
            </a:r>
          </a:p>
          <a:p>
            <a:r>
              <a:rPr lang="en-CA" baseline="0" dirty="0"/>
              <a:t>Questions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756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Fixed wing UAVs</a:t>
            </a:r>
            <a:r>
              <a:rPr lang="en-CA" baseline="0" dirty="0"/>
              <a:t> are a category of robotic aircraft</a:t>
            </a:r>
          </a:p>
          <a:p>
            <a:r>
              <a:rPr lang="en-CA" baseline="0" dirty="0"/>
              <a:t>Remotely piloted</a:t>
            </a:r>
            <a:r>
              <a:rPr lang="en-US" baseline="0" dirty="0"/>
              <a:t> with the assistance of an on-board autopilot</a:t>
            </a:r>
          </a:p>
          <a:p>
            <a:r>
              <a:rPr lang="en-CA" baseline="0" dirty="0"/>
              <a:t>Autopilot maintains vehicle stability</a:t>
            </a:r>
          </a:p>
          <a:p>
            <a:r>
              <a:rPr lang="en-CA" baseline="0" dirty="0"/>
              <a:t>Carry out mission objectives</a:t>
            </a:r>
            <a:r>
              <a:rPr lang="en-US" baseline="0" dirty="0"/>
              <a:t> such as following waypoints</a:t>
            </a:r>
            <a:endParaRPr lang="en-CA" baseline="0" dirty="0"/>
          </a:p>
          <a:p>
            <a:r>
              <a:rPr lang="en-CA" baseline="0" dirty="0"/>
              <a:t>Waypoints are typically pre-planned before flight at a ground station</a:t>
            </a:r>
          </a:p>
          <a:p>
            <a:r>
              <a:rPr lang="en-CA" baseline="0" dirty="0"/>
              <a:t>Obstacles such as buildings, mountains, and general no-fly zones may be considered during planning</a:t>
            </a:r>
          </a:p>
          <a:p>
            <a:r>
              <a:rPr lang="en-CA" baseline="0" dirty="0"/>
              <a:t>During flight, unknown obstacles may be encountered which could require waypoints to be re-planned. </a:t>
            </a:r>
          </a:p>
          <a:p>
            <a:r>
              <a:rPr lang="en-CA" baseline="0" dirty="0"/>
              <a:t>The  UAV typically communicates with a ground station over radio to plan waypoints which may not always be possible</a:t>
            </a:r>
          </a:p>
          <a:p>
            <a:endParaRPr lang="en-CA" baseline="0" dirty="0"/>
          </a:p>
          <a:p>
            <a:r>
              <a:rPr lang="en-CA" baseline="0" dirty="0"/>
              <a:t>A possible solution is to use vector field guidance which combines path following with obstacle avoidance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5205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Problem statement</a:t>
            </a:r>
          </a:p>
          <a:p>
            <a:endParaRPr lang="en-CA" dirty="0"/>
          </a:p>
          <a:p>
            <a:r>
              <a:rPr lang="en-CA" dirty="0"/>
              <a:t>Guidance</a:t>
            </a:r>
            <a:r>
              <a:rPr lang="en-CA" baseline="0" dirty="0"/>
              <a:t> between waypoints produced by an attractive vector field that has both circulation and convergence components</a:t>
            </a:r>
          </a:p>
          <a:p>
            <a:r>
              <a:rPr lang="en-CA" baseline="0" dirty="0"/>
              <a:t>Obstacle along the path detected after planning can be represented as a repulsive field</a:t>
            </a:r>
          </a:p>
          <a:p>
            <a:r>
              <a:rPr lang="en-CA" baseline="0" dirty="0"/>
              <a:t>Summing together fields can result in singularities</a:t>
            </a:r>
          </a:p>
          <a:p>
            <a:endParaRPr lang="en-CA" dirty="0"/>
          </a:p>
          <a:p>
            <a:r>
              <a:rPr lang="en-CA" dirty="0"/>
              <a:t>This</a:t>
            </a:r>
            <a:r>
              <a:rPr lang="en-CA" baseline="0" dirty="0"/>
              <a:t> will be achieved by completing three phases. (execution of three phases)</a:t>
            </a:r>
          </a:p>
          <a:p>
            <a:r>
              <a:rPr lang="en-CA" baseline="0" dirty="0"/>
              <a:t>Phase 1: Description</a:t>
            </a:r>
          </a:p>
          <a:p>
            <a:r>
              <a:rPr lang="en-CA" baseline="0" dirty="0"/>
              <a:t>Phase 2: Description</a:t>
            </a:r>
          </a:p>
          <a:p>
            <a:r>
              <a:rPr lang="en-CA" baseline="0" dirty="0"/>
              <a:t>Phase 3: Description</a:t>
            </a:r>
          </a:p>
          <a:p>
            <a:endParaRPr lang="en-CA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380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baseline="0" dirty="0"/>
          </a:p>
          <a:p>
            <a:r>
              <a:rPr lang="en-CA" baseline="0" dirty="0"/>
              <a:t>UAVs are a part of a larger system called an Unmanned Aerial System which typically consists of four parts</a:t>
            </a:r>
          </a:p>
          <a:p>
            <a:r>
              <a:rPr lang="en-CA" baseline="0" dirty="0"/>
              <a:t>The physical aircraft itself which typically can be categorized under one of two categories consisting of fixed wing and rotorcraft</a:t>
            </a:r>
          </a:p>
          <a:p>
            <a:r>
              <a:rPr lang="en-CA" baseline="0" dirty="0"/>
              <a:t>Fixed wing UAVs typically have a larger payload and can fly long endurance missions compared to rotor craft</a:t>
            </a:r>
          </a:p>
          <a:p>
            <a:r>
              <a:rPr lang="en-CA" baseline="0" dirty="0"/>
              <a:t>Rotor craft are more maneuverable and do not require a runway or launcher for deployment</a:t>
            </a:r>
          </a:p>
          <a:p>
            <a:r>
              <a:rPr lang="en-CA" baseline="0" dirty="0"/>
              <a:t>Transmitters are used for direct UAV control and can be used short range</a:t>
            </a:r>
          </a:p>
          <a:p>
            <a:r>
              <a:rPr lang="en-CA" baseline="0" dirty="0"/>
              <a:t>Radios can be used for long distance communication and for relaying sensor data back to a ground station</a:t>
            </a:r>
          </a:p>
          <a:p>
            <a:r>
              <a:rPr lang="en-CA" baseline="0" dirty="0"/>
              <a:t>Ground stations are typically a PC equipped with software that sets vehicle parameters, collects data, and plans mission waypoints</a:t>
            </a:r>
          </a:p>
          <a:p>
            <a:r>
              <a:rPr lang="en-CA" baseline="0" dirty="0"/>
              <a:t>Mission waypoints can be communicated back through the radio and sent to the autopilot which uses GNC systems to fly from waypoint to waypoint</a:t>
            </a:r>
          </a:p>
          <a:p>
            <a:r>
              <a:rPr lang="en-CA" baseline="0" dirty="0"/>
              <a:t>Navigation consists of measuring the UAV state which is fed to G and C </a:t>
            </a:r>
          </a:p>
          <a:p>
            <a:r>
              <a:rPr lang="en-CA" baseline="0" dirty="0"/>
              <a:t>Path, or waypoints, are fed to guidance which typically outputs a desired heading to the guidance system which actuates the UAVs controls to transition to the desired state</a:t>
            </a:r>
          </a:p>
          <a:p>
            <a:r>
              <a:rPr lang="en-CA" baseline="0" dirty="0"/>
              <a:t>Guidance is where vector fields comes in</a:t>
            </a:r>
            <a:endParaRPr lang="en-CA" dirty="0"/>
          </a:p>
          <a:p>
            <a:pPr marL="171450" indent="-171450">
              <a:buFontTx/>
              <a:buChar char="-"/>
            </a:pPr>
            <a:endParaRPr lang="en-CA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451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 err="1"/>
              <a:t>Sujit</a:t>
            </a:r>
            <a:r>
              <a:rPr lang="en-CA" baseline="0" dirty="0"/>
              <a:t> et al presented a comparison between five common heading based guidance techniques (Carrot chasing, NLGL, PLOS, LQR, and Vector Field)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baseline="0" dirty="0"/>
              <a:t>Guidance must be accurate (low error) and robust (rejects disturbances)</a:t>
            </a:r>
          </a:p>
          <a:p>
            <a:pPr marL="0" indent="0">
              <a:buFontTx/>
              <a:buNone/>
            </a:pPr>
            <a:endParaRPr lang="en-CA" baseline="0" dirty="0"/>
          </a:p>
          <a:p>
            <a:pPr marL="171450" indent="-171450">
              <a:buFontTx/>
              <a:buChar char="-"/>
            </a:pPr>
            <a:r>
              <a:rPr lang="en-CA" baseline="0" dirty="0"/>
              <a:t>Guidance methods can fall under either waypoint or path following methods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Monty Carlo simulation of the five guidance techniques involving external wind disturbances determined that the path following vector field method had a low cross track error and was robust to external wind disturbances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Which is important for small fixed wing UAVs since winds can be expected to be 20-30% of the UAVs air speed</a:t>
            </a:r>
          </a:p>
          <a:p>
            <a:pPr marL="171450" indent="-171450">
              <a:buFontTx/>
              <a:buChar char="-"/>
            </a:pPr>
            <a:endParaRPr lang="en-CA" baseline="0" dirty="0"/>
          </a:p>
          <a:p>
            <a:pPr marL="171450" indent="-171450">
              <a:buFontTx/>
              <a:buChar char="-"/>
            </a:pPr>
            <a:r>
              <a:rPr lang="en-CA" baseline="0" dirty="0"/>
              <a:t>Nelson et al. demonstrated the construction of a </a:t>
            </a:r>
            <a:r>
              <a:rPr lang="en-CA" baseline="0" dirty="0" err="1"/>
              <a:t>lyapunov</a:t>
            </a:r>
            <a:r>
              <a:rPr lang="en-CA" baseline="0" dirty="0"/>
              <a:t> vector field for straight line a circular path primitives, which can be shown in the two figures at the bottom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The robustness of vector field is due to the converging nature of the field followed by circulation. Deviation from the path results in guidance back onto the path.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Nelson combined the use of straight line and circular primitives together to form more complex flight paths, shown in this figure</a:t>
            </a:r>
          </a:p>
          <a:p>
            <a:pPr marL="0" indent="0">
              <a:buFontTx/>
              <a:buNone/>
            </a:pPr>
            <a:r>
              <a:rPr lang="en-CA" baseline="0" dirty="0"/>
              <a:t>- The difficulty in using path primitives is the transition from one field to another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216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- Griffiths</a:t>
            </a:r>
            <a:r>
              <a:rPr lang="en-CA" baseline="0" dirty="0"/>
              <a:t> expanded on </a:t>
            </a:r>
            <a:r>
              <a:rPr lang="en-CA" baseline="0" dirty="0" err="1"/>
              <a:t>Neslon’s</a:t>
            </a:r>
            <a:r>
              <a:rPr lang="en-CA" baseline="0" dirty="0"/>
              <a:t> method and provided a </a:t>
            </a:r>
            <a:r>
              <a:rPr lang="en-CA" baseline="0" dirty="0" err="1"/>
              <a:t>lyapunov</a:t>
            </a:r>
            <a:r>
              <a:rPr lang="en-CA" baseline="0" dirty="0"/>
              <a:t> vector field for an arbitrary path, which is shown in the figure above</a:t>
            </a:r>
          </a:p>
          <a:p>
            <a:endParaRPr lang="en-CA" dirty="0"/>
          </a:p>
          <a:p>
            <a:pPr marL="171450" indent="-171450">
              <a:buFontTx/>
              <a:buChar char="-"/>
            </a:pPr>
            <a:r>
              <a:rPr lang="en-CA" baseline="0" dirty="0"/>
              <a:t>For closed paths, such as a loiter, </a:t>
            </a:r>
            <a:r>
              <a:rPr lang="en-CA" baseline="0" dirty="0" err="1"/>
              <a:t>Frew</a:t>
            </a:r>
            <a:r>
              <a:rPr lang="en-CA" baseline="0" dirty="0"/>
              <a:t> modified an existing circular field with non-linear coordinate transformation to produce a racetrack and elliptical pattern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Beneficial because fields already proven to converge 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In the later paper, the vector field was used for tracking an uncertain target. The field was modified based on a </a:t>
            </a:r>
            <a:r>
              <a:rPr lang="en-CA" baseline="0" dirty="0" err="1"/>
              <a:t>kalman</a:t>
            </a:r>
            <a:r>
              <a:rPr lang="en-CA" baseline="0" dirty="0"/>
              <a:t> filters covariance matrix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989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/>
              <a:t>Goncalves</a:t>
            </a:r>
            <a:r>
              <a:rPr lang="en-CA" dirty="0"/>
              <a:t> et al</a:t>
            </a:r>
            <a:r>
              <a:rPr lang="en-CA" baseline="0" dirty="0"/>
              <a:t> presented a method for constructing an n-dimensional vector field that is guaranteed to converge and follow both static and time varying paths</a:t>
            </a:r>
          </a:p>
          <a:p>
            <a:r>
              <a:rPr lang="en-CA" baseline="0" dirty="0"/>
              <a:t>Field circulate and converge at the intersection of (n-1) surfaces defined by implicit functions that must:</a:t>
            </a:r>
          </a:p>
          <a:p>
            <a:pPr marL="228600" indent="-228600">
              <a:buAutoNum type="arabicParenR"/>
            </a:pPr>
            <a:r>
              <a:rPr lang="en-CA" baseline="0" dirty="0"/>
              <a:t>Have first order partials</a:t>
            </a:r>
          </a:p>
          <a:p>
            <a:pPr marL="228600" indent="-228600">
              <a:buAutoNum type="arabicParenR"/>
            </a:pPr>
            <a:r>
              <a:rPr lang="en-CA" baseline="0" dirty="0"/>
              <a:t>Bounded second order partial derivatives</a:t>
            </a:r>
          </a:p>
          <a:p>
            <a:pPr marL="228600" indent="-228600">
              <a:buAutoNum type="arabicParenR"/>
            </a:pPr>
            <a:endParaRPr lang="en-CA" baseline="0" dirty="0"/>
          </a:p>
          <a:p>
            <a:pPr marL="0" indent="0">
              <a:buNone/>
            </a:pPr>
            <a:r>
              <a:rPr lang="en-CA" baseline="0" dirty="0"/>
              <a:t>A vector field that converges and follows a straight line can be produced by intersecting two planes, shown above</a:t>
            </a:r>
            <a:endParaRPr lang="en-US" baseline="0" dirty="0"/>
          </a:p>
          <a:p>
            <a:pPr marL="0" indent="0">
              <a:buNone/>
            </a:pPr>
            <a:r>
              <a:rPr lang="en-CA" baseline="0" dirty="0"/>
              <a:t>And a vector field that converges and follows a circular path can be produced by intersecting a cylinder and a plane</a:t>
            </a:r>
          </a:p>
          <a:p>
            <a:pPr marL="0" indent="0">
              <a:buNone/>
            </a:pPr>
            <a:endParaRPr lang="en-CA" baseline="0" dirty="0"/>
          </a:p>
          <a:p>
            <a:pPr marL="0" indent="0">
              <a:buNone/>
            </a:pPr>
            <a:r>
              <a:rPr lang="en-CA" baseline="0" dirty="0"/>
              <a:t>Fields contain three components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Convergence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Circulation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Time varying</a:t>
            </a:r>
          </a:p>
          <a:p>
            <a:pPr marL="0" indent="0">
              <a:buNone/>
            </a:pPr>
            <a:endParaRPr lang="en-CA" baseline="0" dirty="0"/>
          </a:p>
          <a:p>
            <a:pPr marL="0" indent="0">
              <a:buNone/>
            </a:pPr>
            <a:r>
              <a:rPr lang="en-CA" baseline="0" dirty="0"/>
              <a:t>Other papers</a:t>
            </a:r>
          </a:p>
          <a:p>
            <a:pPr marL="0" indent="0">
              <a:buNone/>
            </a:pPr>
            <a:endParaRPr lang="en-CA" baseline="0" dirty="0"/>
          </a:p>
          <a:p>
            <a:pPr marL="0" indent="0">
              <a:buNone/>
            </a:pPr>
            <a:endParaRPr lang="en-CA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144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/>
              <a:t>Goncalves</a:t>
            </a:r>
            <a:r>
              <a:rPr lang="en-CA" dirty="0"/>
              <a:t> et al</a:t>
            </a:r>
            <a:r>
              <a:rPr lang="en-CA" baseline="0" dirty="0"/>
              <a:t> presented a method for constructing an n-dimensional vector field that is guaranteed to converge and follow both static and time varying paths</a:t>
            </a:r>
          </a:p>
          <a:p>
            <a:r>
              <a:rPr lang="en-CA" baseline="0" dirty="0"/>
              <a:t>Field circulate and converge at the intersection of (n-1) surfaces defined by implicit functions that must:</a:t>
            </a:r>
          </a:p>
          <a:p>
            <a:pPr marL="228600" indent="-228600">
              <a:buAutoNum type="arabicParenR"/>
            </a:pPr>
            <a:r>
              <a:rPr lang="en-CA" baseline="0" dirty="0"/>
              <a:t>Have first order partials</a:t>
            </a:r>
          </a:p>
          <a:p>
            <a:pPr marL="228600" indent="-228600">
              <a:buAutoNum type="arabicParenR"/>
            </a:pPr>
            <a:r>
              <a:rPr lang="en-CA" baseline="0" dirty="0"/>
              <a:t>Bounded second order partial derivatives</a:t>
            </a:r>
          </a:p>
          <a:p>
            <a:pPr marL="228600" indent="-228600">
              <a:buAutoNum type="arabicParenR"/>
            </a:pPr>
            <a:endParaRPr lang="en-CA" baseline="0" dirty="0"/>
          </a:p>
          <a:p>
            <a:pPr marL="0" indent="0">
              <a:buNone/>
            </a:pPr>
            <a:r>
              <a:rPr lang="en-CA" baseline="0" dirty="0"/>
              <a:t>A vector field that converges and follows a straight line can be produced by intersecting two planes, shown above</a:t>
            </a:r>
            <a:endParaRPr lang="en-US" baseline="0" dirty="0"/>
          </a:p>
          <a:p>
            <a:pPr marL="0" indent="0">
              <a:buNone/>
            </a:pPr>
            <a:r>
              <a:rPr lang="en-CA" baseline="0" dirty="0"/>
              <a:t>And a vector field that converges and follows a circular path can be produced by intersecting a cylinder and a plane</a:t>
            </a:r>
          </a:p>
          <a:p>
            <a:pPr marL="0" indent="0">
              <a:buNone/>
            </a:pPr>
            <a:endParaRPr lang="en-CA" baseline="0" dirty="0"/>
          </a:p>
          <a:p>
            <a:pPr marL="0" indent="0">
              <a:buNone/>
            </a:pPr>
            <a:r>
              <a:rPr lang="en-CA" baseline="0" dirty="0"/>
              <a:t>Fields contain three components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Convergence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Circulation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Time varying</a:t>
            </a:r>
          </a:p>
          <a:p>
            <a:pPr marL="0" indent="0">
              <a:buNone/>
            </a:pPr>
            <a:endParaRPr lang="en-CA" baseline="0" dirty="0"/>
          </a:p>
          <a:p>
            <a:pPr marL="0" indent="0">
              <a:buNone/>
            </a:pPr>
            <a:r>
              <a:rPr lang="en-CA" baseline="0" dirty="0"/>
              <a:t>Other papers</a:t>
            </a:r>
          </a:p>
          <a:p>
            <a:pPr marL="0" indent="0">
              <a:buNone/>
            </a:pPr>
            <a:endParaRPr lang="en-CA" baseline="0" dirty="0"/>
          </a:p>
          <a:p>
            <a:pPr marL="0" indent="0">
              <a:buNone/>
            </a:pPr>
            <a:endParaRPr lang="en-CA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868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Wilhelm</a:t>
            </a:r>
            <a:r>
              <a:rPr lang="en-CA" baseline="0" dirty="0"/>
              <a:t> et al. attached a circular gradient vector field to a moving ground target resulting in a low tracking error loiter</a:t>
            </a:r>
          </a:p>
          <a:p>
            <a:r>
              <a:rPr lang="en-CA" baseline="0" dirty="0"/>
              <a:t>In comparison to </a:t>
            </a:r>
            <a:r>
              <a:rPr lang="en-CA" baseline="0" dirty="0" err="1"/>
              <a:t>lyapunov</a:t>
            </a:r>
            <a:r>
              <a:rPr lang="en-CA" baseline="0" dirty="0"/>
              <a:t> vector fields by [NAME]</a:t>
            </a:r>
          </a:p>
          <a:p>
            <a:r>
              <a:rPr lang="en-CA" baseline="0" dirty="0"/>
              <a:t>Obstacles were added to the simulation by placing a vector field with a negative convergence near the vehicles path</a:t>
            </a:r>
          </a:p>
          <a:p>
            <a:r>
              <a:rPr lang="en-CA" baseline="0" dirty="0"/>
              <a:t>Summing together attractive loiter field and obstacle field produced a heading guidance which loitered the vehicle while avoiding obstacles</a:t>
            </a:r>
          </a:p>
          <a:p>
            <a:r>
              <a:rPr lang="en-CA" baseline="0" dirty="0"/>
              <a:t>Obstacle fields only considered repulsive vectors and had zero circulation. </a:t>
            </a:r>
          </a:p>
          <a:p>
            <a:r>
              <a:rPr lang="en-CA" baseline="0" dirty="0"/>
              <a:t>Summing vector fields could produce singularities where guidance vanishes (or singularity)</a:t>
            </a:r>
          </a:p>
          <a:p>
            <a:endParaRPr lang="en-CA" baseline="0" dirty="0"/>
          </a:p>
          <a:p>
            <a:r>
              <a:rPr lang="en-CA" baseline="0" dirty="0"/>
              <a:t>Discuss the three phases: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A2558-0A36-4D48-9210-26DC2443BBA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723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01C93-FCDE-48DF-BD2E-C50A5CB23204}" type="datetime1">
              <a:rPr lang="en-US" smtClean="0"/>
              <a:t>6/20/2018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928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9AAC0-00A3-43B1-8A0F-B24D3A7E623B}" type="datetime1">
              <a:rPr lang="en-US" smtClean="0"/>
              <a:t>6/20/2018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436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AE7DC-6AD4-427C-B4F8-A6529C38865A}" type="datetime1">
              <a:rPr lang="en-US" smtClean="0"/>
              <a:t>6/20/2018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149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11B75-CE94-4E6B-B162-E78AD636E7BC}" type="datetime1">
              <a:rPr lang="en-US" smtClean="0"/>
              <a:t>6/20/2018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223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D0A11-E05D-4C3F-83DD-B546215A8049}" type="datetime1">
              <a:rPr lang="en-US" smtClean="0"/>
              <a:t>6/20/2018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161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0FE83-D750-401D-89B9-A6F60CF7A04B}" type="datetime1">
              <a:rPr lang="en-US" smtClean="0"/>
              <a:t>6/20/2018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748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51550-1DCD-4C74-8FB7-DA95C654CE30}" type="datetime1">
              <a:rPr lang="en-US" smtClean="0"/>
              <a:t>6/20/2018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28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9F666-9350-4784-9623-7D07519CFD78}" type="datetime1">
              <a:rPr lang="en-US" smtClean="0"/>
              <a:t>6/20/2018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277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E776F-2957-48D0-B95B-D9C668C0B95C}" type="datetime1">
              <a:rPr lang="en-US" smtClean="0"/>
              <a:t>6/20/2018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858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DBB40-9C6C-45AF-B845-38F828016114}" type="datetime1">
              <a:rPr lang="en-US" smtClean="0"/>
              <a:t>6/20/2018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044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2D46F-E93D-4107-B97C-11A1CB833471}" type="datetime1">
              <a:rPr lang="en-US" smtClean="0"/>
              <a:t>6/20/2018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47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AF24E-ED3B-4871-BD3F-4F2185405B6B}" type="datetime1">
              <a:rPr lang="en-US" smtClean="0"/>
              <a:t>6/20/2018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D0A5B-A971-4910-AC51-F7373A6739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084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jpe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5.png"/><Relationship Id="rId4" Type="http://schemas.openxmlformats.org/officeDocument/2006/relationships/image" Target="../media/image4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5.png"/><Relationship Id="rId5" Type="http://schemas.openxmlformats.org/officeDocument/2006/relationships/image" Target="../media/image13.emf"/><Relationship Id="rId10" Type="http://schemas.openxmlformats.org/officeDocument/2006/relationships/image" Target="../media/image17.PNG"/><Relationship Id="rId4" Type="http://schemas.openxmlformats.org/officeDocument/2006/relationships/oleObject" Target="../embeddings/oleObject1.bin"/><Relationship Id="rId9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7565" y="1122363"/>
            <a:ext cx="11965577" cy="2387600"/>
          </a:xfrm>
        </p:spPr>
        <p:txBody>
          <a:bodyPr>
            <a:normAutofit fontScale="90000"/>
          </a:bodyPr>
          <a:lstStyle/>
          <a:p>
            <a:r>
              <a:rPr lang="en-CA" dirty="0"/>
              <a:t>Thesis defense: An optimized circulating vector field obstacle avoidance guidance for unmanned aerial vehicles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" y="4907756"/>
            <a:ext cx="9953469" cy="165576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Presented by: Garrett Clem</a:t>
            </a:r>
          </a:p>
          <a:p>
            <a:pPr algn="l"/>
            <a:r>
              <a:rPr lang="en-US" dirty="0"/>
              <a:t>Advisor: Dr. Jay Wilhelm</a:t>
            </a:r>
          </a:p>
          <a:p>
            <a:pPr algn="l"/>
            <a:r>
              <a:rPr lang="en-US" dirty="0"/>
              <a:t>Committee: Dr. Bob Williams, Dr. David </a:t>
            </a:r>
            <a:r>
              <a:rPr lang="en-US" dirty="0" err="1"/>
              <a:t>Casbeer</a:t>
            </a:r>
            <a:r>
              <a:rPr lang="en-US" dirty="0"/>
              <a:t>, Dr. Maarten </a:t>
            </a:r>
            <a:r>
              <a:rPr lang="en-US" dirty="0" err="1"/>
              <a:t>Uijt</a:t>
            </a:r>
            <a:r>
              <a:rPr lang="en-US" dirty="0"/>
              <a:t> de Haag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586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1C307-454C-452F-8621-83A4ECBDE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4CB8B7-179C-4586-8C38-24C5856E4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744" y="1874611"/>
            <a:ext cx="8011886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Phase I:</a:t>
            </a:r>
          </a:p>
          <a:p>
            <a:pPr lvl="1"/>
            <a:r>
              <a:rPr lang="en-US" dirty="0"/>
              <a:t>Objective: Characterize and present a method for locating singularities in a summed GVF</a:t>
            </a:r>
          </a:p>
          <a:p>
            <a:pPr lvl="2"/>
            <a:r>
              <a:rPr lang="en-US" dirty="0"/>
              <a:t>Construct field from literature</a:t>
            </a:r>
          </a:p>
          <a:p>
            <a:pPr lvl="2"/>
            <a:r>
              <a:rPr lang="en-US" dirty="0"/>
              <a:t>Evaluate scenarios where singularities are expected</a:t>
            </a:r>
          </a:p>
          <a:p>
            <a:pPr lvl="2"/>
            <a:r>
              <a:rPr lang="en-US" dirty="0"/>
              <a:t>Characterize location of singularities </a:t>
            </a:r>
          </a:p>
          <a:p>
            <a:r>
              <a:rPr lang="en-US" dirty="0"/>
              <a:t>Phase II:</a:t>
            </a:r>
          </a:p>
          <a:p>
            <a:pPr lvl="1"/>
            <a:r>
              <a:rPr lang="en-US" dirty="0"/>
              <a:t>Objective: Determine a combination of circulation and decay radius for circular obstacle GVF for optimized avoidance</a:t>
            </a:r>
          </a:p>
          <a:p>
            <a:pPr lvl="2"/>
            <a:r>
              <a:rPr lang="en-US" dirty="0"/>
              <a:t>Define obstacles in terms of UAV radius</a:t>
            </a:r>
          </a:p>
          <a:p>
            <a:pPr lvl="2"/>
            <a:r>
              <a:rPr lang="en-US" dirty="0"/>
              <a:t>Determine radius and circulation for optimized avoidance </a:t>
            </a:r>
          </a:p>
          <a:p>
            <a:r>
              <a:rPr lang="en-US" dirty="0"/>
              <a:t>Phase III:</a:t>
            </a:r>
          </a:p>
          <a:p>
            <a:pPr lvl="1"/>
            <a:r>
              <a:rPr lang="en-US" dirty="0"/>
              <a:t>Objective: Demonstrate optimized GVF guidance on multirotor UAV flying with turn rate constraints</a:t>
            </a:r>
          </a:p>
          <a:p>
            <a:pPr lvl="2"/>
            <a:r>
              <a:rPr lang="en-US" dirty="0"/>
              <a:t>Build quadcopter and modify for external commands</a:t>
            </a:r>
          </a:p>
          <a:p>
            <a:pPr lvl="2"/>
            <a:r>
              <a:rPr lang="en-US" dirty="0"/>
              <a:t>Program optimized guidance and control framework</a:t>
            </a:r>
          </a:p>
          <a:p>
            <a:pPr lvl="2"/>
            <a:r>
              <a:rPr lang="en-US" dirty="0"/>
              <a:t>Conduct flight tests and compare to simulations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4B927F-C5B5-4258-8A90-9B8A30AD75F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56" b="13163"/>
          <a:stretch/>
        </p:blipFill>
        <p:spPr>
          <a:xfrm>
            <a:off x="9370060" y="5257825"/>
            <a:ext cx="2051699" cy="15014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60DFDE7-3C9D-4EF7-970F-3C082DBEAB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9728"/>
          <a:stretch/>
        </p:blipFill>
        <p:spPr>
          <a:xfrm>
            <a:off x="9434712" y="3754579"/>
            <a:ext cx="2757288" cy="13176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7279BA-5ABC-4E21-AFDB-D6904E8260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0" t="17058" r="27094" b="-750"/>
          <a:stretch/>
        </p:blipFill>
        <p:spPr>
          <a:xfrm>
            <a:off x="8497796" y="20745"/>
            <a:ext cx="3694204" cy="3294836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894A42B3-C2AA-4F18-962C-67F6B4B06622}"/>
              </a:ext>
            </a:extLst>
          </p:cNvPr>
          <p:cNvSpPr/>
          <p:nvPr/>
        </p:nvSpPr>
        <p:spPr>
          <a:xfrm rot="799006">
            <a:off x="10690858" y="1921119"/>
            <a:ext cx="457200" cy="4572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72B0F1-F9EB-49C3-970F-F845AC57B70D}"/>
              </a:ext>
            </a:extLst>
          </p:cNvPr>
          <p:cNvSpPr txBox="1"/>
          <p:nvPr/>
        </p:nvSpPr>
        <p:spPr>
          <a:xfrm>
            <a:off x="8573162" y="2992415"/>
            <a:ext cx="4142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Summed GVF magnitude surface with singularity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588372-D5B6-4077-BE94-247327AC998F}"/>
              </a:ext>
            </a:extLst>
          </p:cNvPr>
          <p:cNvSpPr txBox="1"/>
          <p:nvPr/>
        </p:nvSpPr>
        <p:spPr>
          <a:xfrm>
            <a:off x="9540814" y="4888493"/>
            <a:ext cx="2757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Optimized avoidance path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D70766-9225-459C-B587-0DB312A393B9}"/>
              </a:ext>
            </a:extLst>
          </p:cNvPr>
          <p:cNvSpPr txBox="1"/>
          <p:nvPr/>
        </p:nvSpPr>
        <p:spPr>
          <a:xfrm>
            <a:off x="9334201" y="6506623"/>
            <a:ext cx="414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Crazyflie</a:t>
            </a:r>
            <a:r>
              <a:rPr lang="en-US" i="1" dirty="0"/>
              <a:t> quadcopter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676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216632-768A-474D-B040-8BE80CB84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3524" y="1633086"/>
            <a:ext cx="2324100" cy="5810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C863DA-FBEB-4A3A-93E1-C5CB98EDA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2090" y="1340916"/>
            <a:ext cx="3552825" cy="990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9DE2F9-AC81-424E-A9D8-D4AD1B892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5518" y="644562"/>
            <a:ext cx="2254931" cy="6225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5CB9445-A8E9-4642-B718-CA8A345045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54322" y="2622320"/>
            <a:ext cx="2009775" cy="67627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5731BD9A-0D2B-4D55-9156-975764AC5F6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4051"/>
          <a:stretch/>
        </p:blipFill>
        <p:spPr>
          <a:xfrm>
            <a:off x="7455049" y="4092973"/>
            <a:ext cx="4638978" cy="26298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44A6FA-202D-40FB-B72C-425E5080E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I: GVF singularity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0C7893-B939-46E4-9C5D-5E7505445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72" y="1825625"/>
            <a:ext cx="5497286" cy="4667250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r>
              <a:rPr lang="en-US" b="1" dirty="0"/>
              <a:t>Objective: </a:t>
            </a:r>
            <a:r>
              <a:rPr lang="en-US" dirty="0"/>
              <a:t>Characterize and present a method for locating singularities in a summed GVF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Construct path following and obstacle fields</a:t>
            </a:r>
          </a:p>
          <a:p>
            <a:pPr lvl="1"/>
            <a:r>
              <a:rPr lang="en-US" dirty="0"/>
              <a:t>Sum fields and weight repulsive field</a:t>
            </a:r>
          </a:p>
          <a:p>
            <a:pPr lvl="1"/>
            <a:r>
              <a:rPr lang="en-US" dirty="0"/>
              <a:t>Determine radius where fields have equal strength</a:t>
            </a:r>
          </a:p>
          <a:p>
            <a:pPr lvl="1"/>
            <a:r>
              <a:rPr lang="en-US" dirty="0"/>
              <a:t>Observe vector lengths in summed field</a:t>
            </a:r>
          </a:p>
          <a:p>
            <a:pPr lvl="1"/>
            <a:r>
              <a:rPr lang="en-US" dirty="0"/>
              <a:t>Singularities expected on radius of equal strength</a:t>
            </a:r>
          </a:p>
          <a:p>
            <a:endParaRPr lang="en-US" dirty="0"/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B53FAFBC-A3E6-4CD3-AE9A-5FF03DB34D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16749" y="5263559"/>
            <a:ext cx="808868" cy="625034"/>
          </a:xfrm>
          <a:prstGeom prst="rect">
            <a:avLst/>
          </a:prstGeom>
        </p:spPr>
      </p:pic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71996FCA-477E-4786-97B2-32DF413727BD}"/>
              </a:ext>
            </a:extLst>
          </p:cNvPr>
          <p:cNvCxnSpPr>
            <a:cxnSpLocks/>
          </p:cNvCxnSpPr>
          <p:nvPr/>
        </p:nvCxnSpPr>
        <p:spPr>
          <a:xfrm>
            <a:off x="7455049" y="2117161"/>
            <a:ext cx="2285625" cy="916656"/>
          </a:xfrm>
          <a:prstGeom prst="bentConnector3">
            <a:avLst>
              <a:gd name="adj1" fmla="val 1242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438A44E-0EC3-4D48-9AFE-E9ACB1AD6630}"/>
              </a:ext>
            </a:extLst>
          </p:cNvPr>
          <p:cNvCxnSpPr>
            <a:stCxn id="4" idx="3"/>
          </p:cNvCxnSpPr>
          <p:nvPr/>
        </p:nvCxnSpPr>
        <p:spPr>
          <a:xfrm flipV="1">
            <a:off x="8197624" y="1923598"/>
            <a:ext cx="418137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44FBEE7-C512-4832-A1D8-ECD01F1ECE97}"/>
              </a:ext>
            </a:extLst>
          </p:cNvPr>
          <p:cNvCxnSpPr>
            <a:cxnSpLocks/>
          </p:cNvCxnSpPr>
          <p:nvPr/>
        </p:nvCxnSpPr>
        <p:spPr>
          <a:xfrm>
            <a:off x="8833758" y="955825"/>
            <a:ext cx="694418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F35FF6A-FB8B-42F5-A8DA-8A77F99BFAA1}"/>
              </a:ext>
            </a:extLst>
          </p:cNvPr>
          <p:cNvCxnSpPr/>
          <p:nvPr/>
        </p:nvCxnSpPr>
        <p:spPr>
          <a:xfrm>
            <a:off x="8866416" y="923167"/>
            <a:ext cx="0" cy="45720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8EC04AD-B85E-4A13-ACC7-94A664A70812}"/>
              </a:ext>
            </a:extLst>
          </p:cNvPr>
          <p:cNvCxnSpPr/>
          <p:nvPr/>
        </p:nvCxnSpPr>
        <p:spPr>
          <a:xfrm>
            <a:off x="6809695" y="1397952"/>
            <a:ext cx="0" cy="18288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EF654A3-45AD-402A-87A7-5705500EC0CC}"/>
              </a:ext>
            </a:extLst>
          </p:cNvPr>
          <p:cNvCxnSpPr/>
          <p:nvPr/>
        </p:nvCxnSpPr>
        <p:spPr>
          <a:xfrm>
            <a:off x="6795407" y="1397952"/>
            <a:ext cx="210312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DBE27D13-E96E-4066-A3CF-6D2A3CD5BF79}"/>
              </a:ext>
            </a:extLst>
          </p:cNvPr>
          <p:cNvCxnSpPr>
            <a:cxnSpLocks/>
          </p:cNvCxnSpPr>
          <p:nvPr/>
        </p:nvCxnSpPr>
        <p:spPr>
          <a:xfrm rot="16200000" flipH="1">
            <a:off x="6538477" y="2514403"/>
            <a:ext cx="1664348" cy="1653946"/>
          </a:xfrm>
          <a:prstGeom prst="curvedConnector3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5" name="Picture 54">
            <a:extLst>
              <a:ext uri="{FF2B5EF4-FFF2-40B4-BE49-F238E27FC236}">
                <a16:creationId xmlns:a16="http://schemas.microsoft.com/office/drawing/2014/main" id="{F41ACBD4-382E-4E84-9919-1647906E09C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54634" y="4403530"/>
            <a:ext cx="1680940" cy="54864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A7DDC776-046C-46DC-A9B1-DA35811B8DF0}"/>
              </a:ext>
            </a:extLst>
          </p:cNvPr>
          <p:cNvSpPr/>
          <p:nvPr/>
        </p:nvSpPr>
        <p:spPr>
          <a:xfrm>
            <a:off x="5395432" y="4159250"/>
            <a:ext cx="2132970" cy="233362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4641582-1761-4378-82F0-2D354BC74C19}"/>
              </a:ext>
            </a:extLst>
          </p:cNvPr>
          <p:cNvCxnSpPr>
            <a:cxnSpLocks/>
          </p:cNvCxnSpPr>
          <p:nvPr/>
        </p:nvCxnSpPr>
        <p:spPr>
          <a:xfrm flipV="1">
            <a:off x="6690929" y="5576076"/>
            <a:ext cx="256032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4E0FA441-0296-4646-BCD9-9B6877755694}"/>
              </a:ext>
            </a:extLst>
          </p:cNvPr>
          <p:cNvSpPr/>
          <p:nvPr/>
        </p:nvSpPr>
        <p:spPr>
          <a:xfrm>
            <a:off x="5711822" y="1604000"/>
            <a:ext cx="2443619" cy="90519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5420568" y="6039585"/>
            <a:ext cx="2132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Singularity Condition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8950579-0AC6-4A08-BA0B-D5E7015F9F0E}"/>
              </a:ext>
            </a:extLst>
          </p:cNvPr>
          <p:cNvSpPr txBox="1"/>
          <p:nvPr/>
        </p:nvSpPr>
        <p:spPr>
          <a:xfrm>
            <a:off x="5838118" y="2138297"/>
            <a:ext cx="2132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Guidance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7799930" y="6512871"/>
            <a:ext cx="450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Path following and avoidance fields summed</a:t>
            </a:r>
            <a:endParaRPr lang="en-US" i="1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443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4A6FA-202D-40FB-B72C-425E5080E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I: GVF singularity detection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0C7893-B939-46E4-9C5D-5E7505445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72" y="1825625"/>
            <a:ext cx="5497286" cy="4667250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r>
              <a:rPr lang="en-US" b="1" dirty="0"/>
              <a:t>Objective: </a:t>
            </a:r>
            <a:r>
              <a:rPr lang="en-US" dirty="0"/>
              <a:t>Characterize and present a method for locating singularities in a summed GVF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Two methods for locating singularities in a summed GVF</a:t>
            </a:r>
          </a:p>
          <a:p>
            <a:pPr lvl="2"/>
            <a:r>
              <a:rPr lang="en-US" dirty="0"/>
              <a:t>1) Brute force, evaluate region around obstacle and identify any minimums</a:t>
            </a:r>
          </a:p>
          <a:p>
            <a:pPr lvl="2"/>
            <a:r>
              <a:rPr lang="en-US" dirty="0"/>
              <a:t>2) Numerically search for singularity with initial conditions placed on radius of equal strength</a:t>
            </a:r>
          </a:p>
          <a:p>
            <a:pPr lvl="1"/>
            <a:r>
              <a:rPr lang="en-US" dirty="0"/>
              <a:t>Adding circulation to field removes singularities from UAVs route</a:t>
            </a:r>
          </a:p>
          <a:p>
            <a:pPr lvl="1"/>
            <a:r>
              <a:rPr lang="en-CA" dirty="0"/>
              <a:t>Circulation removes directly opposing vectors that cancel 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3BC06B7-A920-49BF-8996-66BDE81E5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524" y="1225783"/>
            <a:ext cx="4938783" cy="235947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1916" y="3809663"/>
            <a:ext cx="2367391" cy="22650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4802" y="3842918"/>
            <a:ext cx="2563033" cy="22900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7148462" y="3486073"/>
            <a:ext cx="450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Heat map of summed field vector magnitudes</a:t>
            </a:r>
            <a:endParaRPr lang="en-US" i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6786252" y="6169709"/>
            <a:ext cx="2743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Singularities in field without circulation</a:t>
            </a:r>
            <a:endParaRPr lang="en-US" i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9648601" y="6159435"/>
            <a:ext cx="2743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Singularities in field with circulation</a:t>
            </a:r>
            <a:endParaRPr lang="en-US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CADBB8-9C76-4F6F-827C-606F6A7BA3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5082" y="1266798"/>
            <a:ext cx="1448469" cy="505597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788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89B2D-8667-4A3D-9E2E-07428CF4B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II: Obstacle field optimization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0A6B432-D1EF-47FE-A4A1-CD6FEAD30FFA}"/>
              </a:ext>
            </a:extLst>
          </p:cNvPr>
          <p:cNvSpPr txBox="1">
            <a:spLocks/>
          </p:cNvSpPr>
          <p:nvPr/>
        </p:nvSpPr>
        <p:spPr>
          <a:xfrm>
            <a:off x="21772" y="1825625"/>
            <a:ext cx="4913537" cy="46672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b="1" dirty="0"/>
              <a:t>Objective: </a:t>
            </a:r>
            <a:r>
              <a:rPr lang="en-US" dirty="0"/>
              <a:t>Determine a combination of circulation and decay radius for circular obstacle GVF for optimized avoidance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Demonstrate </a:t>
            </a:r>
            <a:r>
              <a:rPr lang="en-US" dirty="0" err="1"/>
              <a:t>Dubin’s</a:t>
            </a:r>
            <a:r>
              <a:rPr lang="en-US" dirty="0"/>
              <a:t> vehicle simulating fixed wing UAV guided by GVF </a:t>
            </a:r>
          </a:p>
          <a:p>
            <a:pPr lvl="1"/>
            <a:r>
              <a:rPr lang="en-US" dirty="0"/>
              <a:t>Path following field circulation</a:t>
            </a:r>
          </a:p>
          <a:p>
            <a:pPr lvl="1"/>
            <a:r>
              <a:rPr lang="en-US" dirty="0"/>
              <a:t>Define obstacle in terms of UAV turning radius</a:t>
            </a:r>
          </a:p>
          <a:p>
            <a:pPr lvl="1"/>
            <a:r>
              <a:rPr lang="en-US" dirty="0"/>
              <a:t>Cost function to measure path deviation</a:t>
            </a:r>
          </a:p>
          <a:p>
            <a:pPr lvl="1"/>
            <a:r>
              <a:rPr lang="en-US" dirty="0"/>
              <a:t>Demonstrate avoidance for strictly repulsive GVF centered on path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745509-EF41-483B-895D-8EDA0A6AE5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0578" y="1216025"/>
            <a:ext cx="4819650" cy="29432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5817FE-72E0-4E54-B436-4B396CE8B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9889" y="4550406"/>
            <a:ext cx="4430339" cy="19863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85205A6-72B9-4841-9B00-B03F63B3FA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1793" y="5373556"/>
            <a:ext cx="1543050" cy="762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A33A11E-04BF-4D67-8CA2-DA3BF79B59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9749" y="1969975"/>
            <a:ext cx="790575" cy="5905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A5E585-7D55-43A5-971E-2408D4858B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90935" y="3532122"/>
            <a:ext cx="952500" cy="381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2616071-E96D-42A2-B5C5-DC8720F938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38799" y="3823824"/>
            <a:ext cx="771525" cy="39052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7DDC776-046C-46DC-A9B1-DA35811B8DF0}"/>
              </a:ext>
            </a:extLst>
          </p:cNvPr>
          <p:cNvSpPr/>
          <p:nvPr/>
        </p:nvSpPr>
        <p:spPr>
          <a:xfrm>
            <a:off x="5209914" y="1892090"/>
            <a:ext cx="1629293" cy="68858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DDC776-046C-46DC-A9B1-DA35811B8DF0}"/>
              </a:ext>
            </a:extLst>
          </p:cNvPr>
          <p:cNvSpPr/>
          <p:nvPr/>
        </p:nvSpPr>
        <p:spPr>
          <a:xfrm>
            <a:off x="5209914" y="3532122"/>
            <a:ext cx="1629293" cy="68858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DDC776-046C-46DC-A9B1-DA35811B8DF0}"/>
              </a:ext>
            </a:extLst>
          </p:cNvPr>
          <p:cNvSpPr/>
          <p:nvPr/>
        </p:nvSpPr>
        <p:spPr>
          <a:xfrm>
            <a:off x="5209914" y="5446970"/>
            <a:ext cx="1629293" cy="68858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5098913" y="1580492"/>
            <a:ext cx="2743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UAV turning radius</a:t>
            </a:r>
            <a:endParaRPr lang="en-US" i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5233035" y="5121696"/>
            <a:ext cx="1725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Avoidance Cost</a:t>
            </a:r>
            <a:endParaRPr lang="en-US" i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5098913" y="3208072"/>
            <a:ext cx="2016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Obstacle Definition</a:t>
            </a:r>
            <a:endParaRPr lang="en-US" i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7636230" y="3876415"/>
            <a:ext cx="4555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UAV route – guided to path with GVF guidance</a:t>
            </a:r>
            <a:endParaRPr lang="en-US" i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8039148" y="6492875"/>
            <a:ext cx="4555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Circular obstacle along a planned path</a:t>
            </a:r>
            <a:endParaRPr lang="en-US" i="1" dirty="0"/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67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814BE3-476B-401E-82F0-96A7BBFE3A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21" r="1363" b="1186"/>
          <a:stretch/>
        </p:blipFill>
        <p:spPr>
          <a:xfrm>
            <a:off x="5087389" y="1690688"/>
            <a:ext cx="6998882" cy="36710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789B2D-8667-4A3D-9E2E-07428CF4B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II: Obstacle field optimization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0A6B432-D1EF-47FE-A4A1-CD6FEAD30FFA}"/>
              </a:ext>
            </a:extLst>
          </p:cNvPr>
          <p:cNvSpPr txBox="1">
            <a:spLocks/>
          </p:cNvSpPr>
          <p:nvPr/>
        </p:nvSpPr>
        <p:spPr>
          <a:xfrm>
            <a:off x="21771" y="1825625"/>
            <a:ext cx="5474903" cy="4544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b="1" dirty="0"/>
              <a:t>Objective: </a:t>
            </a:r>
            <a:r>
              <a:rPr lang="en-US" dirty="0"/>
              <a:t>Determine a combination of circulation and decay radius for circular obstacle GVF for optimized avoidance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CA" dirty="0"/>
              <a:t>Worst case head on collision scenario</a:t>
            </a:r>
          </a:p>
          <a:p>
            <a:pPr lvl="1"/>
            <a:r>
              <a:rPr lang="en-CA" dirty="0"/>
              <a:t>Strictly repulsive field</a:t>
            </a:r>
            <a:endParaRPr lang="en-US" dirty="0"/>
          </a:p>
          <a:p>
            <a:pPr lvl="1"/>
            <a:r>
              <a:rPr lang="en-US" dirty="0"/>
              <a:t>Iteratively increased k until avoidance was achieved</a:t>
            </a:r>
          </a:p>
          <a:p>
            <a:pPr lvl="1"/>
            <a:r>
              <a:rPr lang="en-US" dirty="0"/>
              <a:t>Singularities along path</a:t>
            </a:r>
          </a:p>
          <a:p>
            <a:pPr lvl="1"/>
            <a:r>
              <a:rPr lang="en-US" dirty="0"/>
              <a:t>Excess path deviation</a:t>
            </a:r>
          </a:p>
          <a:p>
            <a:pPr lvl="1"/>
            <a:r>
              <a:rPr lang="en-US" dirty="0"/>
              <a:t>Unnecessary turns</a:t>
            </a:r>
          </a:p>
          <a:p>
            <a:pPr lvl="1"/>
            <a:r>
              <a:rPr lang="en-US" dirty="0"/>
              <a:t>Slow return to planned path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6096000" y="5361709"/>
            <a:ext cx="5747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smtClean="0"/>
              <a:t>UAV route – guided by GVF guidance with obstacle on path</a:t>
            </a:r>
            <a:endParaRPr lang="en-US" i="1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435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9DCC49-084A-48F0-AA20-6681A40D72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38"/>
          <a:stretch/>
        </p:blipFill>
        <p:spPr>
          <a:xfrm>
            <a:off x="6657276" y="1269046"/>
            <a:ext cx="4802671" cy="25190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789B2D-8667-4A3D-9E2E-07428CF4B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II: Obstacle field optimization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43596B-A4F5-4AEF-9578-589793F667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2067" y="4116705"/>
            <a:ext cx="4827285" cy="25393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AFDB90-F773-4FAB-8781-DB5CE6F335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0048" y="5825286"/>
            <a:ext cx="2463258" cy="572112"/>
          </a:xfrm>
          <a:prstGeom prst="rect">
            <a:avLst/>
          </a:prstGeom>
        </p:spPr>
      </p:pic>
      <p:sp>
        <p:nvSpPr>
          <p:cNvPr id="9" name="Right Brace 8">
            <a:extLst>
              <a:ext uri="{FF2B5EF4-FFF2-40B4-BE49-F238E27FC236}">
                <a16:creationId xmlns:a16="http://schemas.microsoft.com/office/drawing/2014/main" id="{8A3CA611-84AE-43DD-A8A4-B0556A40A47F}"/>
              </a:ext>
            </a:extLst>
          </p:cNvPr>
          <p:cNvSpPr/>
          <p:nvPr/>
        </p:nvSpPr>
        <p:spPr>
          <a:xfrm>
            <a:off x="4250851" y="4036159"/>
            <a:ext cx="391886" cy="2441091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003D7B9-6EB6-4CC3-99D6-BA624ABD1419}"/>
              </a:ext>
            </a:extLst>
          </p:cNvPr>
          <p:cNvCxnSpPr/>
          <p:nvPr/>
        </p:nvCxnSpPr>
        <p:spPr>
          <a:xfrm>
            <a:off x="4855030" y="5258504"/>
            <a:ext cx="173736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3EE04D0-8E56-4010-8BC4-A00E5EA840C1}"/>
              </a:ext>
            </a:extLst>
          </p:cNvPr>
          <p:cNvSpPr txBox="1"/>
          <p:nvPr/>
        </p:nvSpPr>
        <p:spPr>
          <a:xfrm>
            <a:off x="4767926" y="4771416"/>
            <a:ext cx="16056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Optimized</a:t>
            </a:r>
            <a:endParaRPr lang="en-US" b="1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16F0273-712A-4598-8F30-0BEFA89819CD}"/>
              </a:ext>
            </a:extLst>
          </p:cNvPr>
          <p:cNvCxnSpPr/>
          <p:nvPr/>
        </p:nvCxnSpPr>
        <p:spPr>
          <a:xfrm>
            <a:off x="4709238" y="2451529"/>
            <a:ext cx="182880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61D1149-0C1C-4239-AE5B-8CD05F78EAFE}"/>
              </a:ext>
            </a:extLst>
          </p:cNvPr>
          <p:cNvSpPr txBox="1"/>
          <p:nvPr/>
        </p:nvSpPr>
        <p:spPr>
          <a:xfrm>
            <a:off x="14309" y="1868037"/>
            <a:ext cx="46949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E</a:t>
            </a:r>
            <a:r>
              <a:rPr lang="en-US" sz="2000" b="1" dirty="0" smtClean="0"/>
              <a:t>qual </a:t>
            </a:r>
            <a:r>
              <a:rPr lang="en-US" sz="2000" b="1" dirty="0"/>
              <a:t>magnitude convergence an </a:t>
            </a:r>
            <a:r>
              <a:rPr lang="en-US" sz="2000" b="1" dirty="0" smtClean="0"/>
              <a:t>circulation. Decay radius, k, increased until avoidance achieved</a:t>
            </a:r>
          </a:p>
          <a:p>
            <a:r>
              <a:rPr lang="en-CA" sz="2000" b="1" dirty="0" smtClean="0"/>
              <a:t>G = -1, H = 1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3361" y="3717163"/>
            <a:ext cx="2015196" cy="63799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31341" y="4801951"/>
            <a:ext cx="2985769" cy="62784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-17733" y="3894683"/>
            <a:ext cx="19101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Path deviation cost function</a:t>
            </a:r>
            <a:endParaRPr lang="en-US" sz="1600" i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-17733" y="4801590"/>
            <a:ext cx="16477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Penalize when inside obstacle</a:t>
            </a:r>
            <a:endParaRPr lang="en-US" sz="1600" i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14309" y="5752292"/>
            <a:ext cx="16477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Determine </a:t>
            </a:r>
            <a:r>
              <a:rPr lang="en-CA" sz="1600" i="1" dirty="0" err="1" smtClean="0"/>
              <a:t>H,k</a:t>
            </a:r>
            <a:r>
              <a:rPr lang="en-CA" sz="1600" i="1" dirty="0" smtClean="0"/>
              <a:t> that minimizes cost</a:t>
            </a:r>
            <a:endParaRPr lang="en-US" sz="1600" i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7010662" y="6519446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UAV route when guided by optimized GVF</a:t>
            </a:r>
            <a:endParaRPr lang="en-US" sz="1600" i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6887042" y="3697605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UAV route when guided by equal magnitude field</a:t>
            </a:r>
            <a:endParaRPr lang="en-US" sz="1600" i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3EE04D0-8E56-4010-8BC4-A00E5EA840C1}"/>
              </a:ext>
            </a:extLst>
          </p:cNvPr>
          <p:cNvSpPr txBox="1"/>
          <p:nvPr/>
        </p:nvSpPr>
        <p:spPr>
          <a:xfrm>
            <a:off x="4709238" y="1945190"/>
            <a:ext cx="19480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Dead reckoning</a:t>
            </a:r>
            <a:endParaRPr lang="en-US" b="1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912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89B2D-8667-4A3D-9E2E-07428CF4B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III: Implement GVF on </a:t>
            </a:r>
            <a:r>
              <a:rPr lang="en-US" dirty="0" err="1"/>
              <a:t>crazyflie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0A6B432-D1EF-47FE-A4A1-CD6FEAD30FFA}"/>
              </a:ext>
            </a:extLst>
          </p:cNvPr>
          <p:cNvSpPr txBox="1">
            <a:spLocks/>
          </p:cNvSpPr>
          <p:nvPr/>
        </p:nvSpPr>
        <p:spPr>
          <a:xfrm>
            <a:off x="21772" y="1825625"/>
            <a:ext cx="5301342" cy="273004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b="1" dirty="0"/>
              <a:t>Objective: </a:t>
            </a:r>
            <a:r>
              <a:rPr lang="en-US" dirty="0"/>
              <a:t> Demonstrate optimized GVF guidance on multirotor UAV flying with turn rate constraints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Program optimized GVF guidance and PID controllers in python</a:t>
            </a:r>
          </a:p>
          <a:p>
            <a:pPr lvl="1"/>
            <a:r>
              <a:rPr lang="en-US" dirty="0"/>
              <a:t>Validate python and MATLAB identical </a:t>
            </a:r>
          </a:p>
          <a:p>
            <a:pPr lvl="1"/>
            <a:r>
              <a:rPr lang="en-US" dirty="0"/>
              <a:t>Compare simulation and experimental flight costs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79297B-628B-4881-95A6-3C36AE0BB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6993" y="1375504"/>
            <a:ext cx="6484371" cy="241662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2BE596-B451-4C02-9125-00FF9406F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866" y="4555671"/>
            <a:ext cx="6642097" cy="2002518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3BB5B1-3577-47BD-9699-1B2B4257EC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580"/>
          <a:stretch/>
        </p:blipFill>
        <p:spPr>
          <a:xfrm>
            <a:off x="7588373" y="4446906"/>
            <a:ext cx="4519413" cy="178522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5606993" y="3792133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Experimental Setup</a:t>
            </a:r>
            <a:endParaRPr lang="en-US" sz="1600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297931" y="6527502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Navigation, Guidance, and Control</a:t>
            </a:r>
            <a:endParaRPr lang="en-US" sz="1600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7588373" y="6238272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Position Controller</a:t>
            </a:r>
          </a:p>
        </p:txBody>
      </p:sp>
      <p:sp>
        <p:nvSpPr>
          <p:cNvPr id="14" name="Freeform 13"/>
          <p:cNvSpPr/>
          <p:nvPr/>
        </p:nvSpPr>
        <p:spPr>
          <a:xfrm>
            <a:off x="3558987" y="4175852"/>
            <a:ext cx="4728801" cy="514756"/>
          </a:xfrm>
          <a:custGeom>
            <a:avLst/>
            <a:gdLst>
              <a:gd name="connsiteX0" fmla="*/ 0 w 4738254"/>
              <a:gd name="connsiteY0" fmla="*/ 421086 h 421086"/>
              <a:gd name="connsiteX1" fmla="*/ 3441469 w 4738254"/>
              <a:gd name="connsiteY1" fmla="*/ 5450 h 421086"/>
              <a:gd name="connsiteX2" fmla="*/ 4738254 w 4738254"/>
              <a:gd name="connsiteY2" fmla="*/ 221581 h 421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38254" h="421086">
                <a:moveTo>
                  <a:pt x="0" y="421086"/>
                </a:moveTo>
                <a:cubicBezTo>
                  <a:pt x="1325880" y="229893"/>
                  <a:pt x="2651760" y="38701"/>
                  <a:pt x="3441469" y="5450"/>
                </a:cubicBezTo>
                <a:cubicBezTo>
                  <a:pt x="4231178" y="-27801"/>
                  <a:pt x="4484716" y="96890"/>
                  <a:pt x="4738254" y="221581"/>
                </a:cubicBezTo>
              </a:path>
            </a:pathLst>
          </a:custGeom>
          <a:noFill/>
          <a:ln w="50800">
            <a:solidFill>
              <a:srgbClr val="FF0000"/>
            </a:solidFill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312024" y="6232132"/>
            <a:ext cx="329045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4641069" y="6062855"/>
            <a:ext cx="555410" cy="33855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sz="1600" i="1" dirty="0" smtClean="0">
                <a:ln w="12700">
                  <a:solidFill>
                    <a:schemeClr val="tx1"/>
                  </a:solidFill>
                </a:ln>
              </a:rPr>
              <a:t>GVF</a:t>
            </a: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50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89266"/>
            <a:ext cx="5810596" cy="1325563"/>
          </a:xfrm>
        </p:spPr>
        <p:txBody>
          <a:bodyPr/>
          <a:lstStyle/>
          <a:p>
            <a:r>
              <a:rPr lang="en-US" dirty="0"/>
              <a:t>Results: Phase I &amp; </a:t>
            </a:r>
            <a:r>
              <a:rPr lang="en-US" dirty="0" smtClean="0"/>
              <a:t>II, small obstacle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3AC6BB2-A7FA-416E-A747-CCB8BB8FCA3D}"/>
              </a:ext>
            </a:extLst>
          </p:cNvPr>
          <p:cNvSpPr txBox="1">
            <a:spLocks/>
          </p:cNvSpPr>
          <p:nvPr/>
        </p:nvSpPr>
        <p:spPr>
          <a:xfrm>
            <a:off x="-337457" y="1825625"/>
            <a:ext cx="5497286" cy="466725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b="1" dirty="0"/>
              <a:t>Objectives </a:t>
            </a:r>
          </a:p>
          <a:p>
            <a:pPr marL="457200" lvl="1" indent="0">
              <a:buNone/>
            </a:pPr>
            <a:r>
              <a:rPr lang="en-US" b="1" dirty="0"/>
              <a:t>Phase I: </a:t>
            </a:r>
            <a:r>
              <a:rPr lang="en-US" dirty="0"/>
              <a:t>Determine a combination 	of circulation and decay radius for 	circular obstacle GVF for optimized 	avoidance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b="1" dirty="0"/>
              <a:t>Phase II: </a:t>
            </a:r>
            <a:r>
              <a:rPr lang="en-US" dirty="0"/>
              <a:t>Characterize and present 	a method for locating singularities 	in a summed GVF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Four scenarios evaluated</a:t>
            </a:r>
          </a:p>
          <a:p>
            <a:pPr lvl="2"/>
            <a:r>
              <a:rPr lang="en-US" dirty="0"/>
              <a:t>Centered, off centered</a:t>
            </a:r>
          </a:p>
          <a:p>
            <a:pPr lvl="2"/>
            <a:r>
              <a:rPr lang="en-US" dirty="0"/>
              <a:t>Small radius, large radius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77DDDCA-BDA6-413C-9798-C07F5E995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4578" y="104873"/>
            <a:ext cx="5892784" cy="30169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38F178-1421-41EA-BE89-59348203B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1870" y="3471044"/>
            <a:ext cx="5939199" cy="31429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6255574" y="6537773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Off-centered small radius obstacle</a:t>
            </a:r>
            <a:endParaRPr lang="en-US" sz="1600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6096000" y="3021694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Centered small radius obstacle</a:t>
            </a:r>
            <a:endParaRPr lang="en-US" sz="1600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016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3AC6BB2-A7FA-416E-A747-CCB8BB8FCA3D}"/>
              </a:ext>
            </a:extLst>
          </p:cNvPr>
          <p:cNvSpPr txBox="1">
            <a:spLocks/>
          </p:cNvSpPr>
          <p:nvPr/>
        </p:nvSpPr>
        <p:spPr>
          <a:xfrm>
            <a:off x="-337457" y="1825625"/>
            <a:ext cx="5497286" cy="466725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b="1" dirty="0"/>
              <a:t>Objectives </a:t>
            </a:r>
          </a:p>
          <a:p>
            <a:pPr marL="457200" lvl="1" indent="0">
              <a:buNone/>
            </a:pPr>
            <a:r>
              <a:rPr lang="en-US" b="1" dirty="0"/>
              <a:t>Phase I: </a:t>
            </a:r>
            <a:r>
              <a:rPr lang="en-US" dirty="0"/>
              <a:t>Determine a combination 	of circulation and decay radius for 	circular obstacle GVF for optimized 	avoidance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b="1" dirty="0"/>
              <a:t>Phase II: </a:t>
            </a:r>
            <a:r>
              <a:rPr lang="en-US" dirty="0"/>
              <a:t>Characterize and present 	a method for locating singularities 	in a summed GVF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Four scenarios evaluated</a:t>
            </a:r>
          </a:p>
          <a:p>
            <a:pPr lvl="2"/>
            <a:r>
              <a:rPr lang="en-US" dirty="0"/>
              <a:t>Centered, off centered</a:t>
            </a:r>
          </a:p>
          <a:p>
            <a:pPr lvl="2"/>
            <a:r>
              <a:rPr lang="en-US" dirty="0"/>
              <a:t>Small radius, large radius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4D6DAE-8B7B-410B-8808-04E96AD4F1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96"/>
          <a:stretch/>
        </p:blipFill>
        <p:spPr>
          <a:xfrm>
            <a:off x="5570756" y="3429000"/>
            <a:ext cx="6192479" cy="32959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8CF290-70F2-4292-AEFA-81DA23814C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04"/>
          <a:stretch/>
        </p:blipFill>
        <p:spPr>
          <a:xfrm>
            <a:off x="5627716" y="32643"/>
            <a:ext cx="6134792" cy="32250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6255574" y="6537773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Off-centered large radius obstacle</a:t>
            </a:r>
            <a:endParaRPr lang="en-US" sz="1600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6096000" y="3021694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Centered large radius obstacle</a:t>
            </a:r>
            <a:endParaRPr lang="en-US" sz="1600" i="1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 txBox="1">
            <a:spLocks/>
          </p:cNvSpPr>
          <p:nvPr/>
        </p:nvSpPr>
        <p:spPr>
          <a:xfrm>
            <a:off x="0" y="389266"/>
            <a:ext cx="581059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Results: Phase I &amp; II, large obstacle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525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Phase I &amp; </a:t>
            </a:r>
            <a:r>
              <a:rPr lang="en-US" dirty="0" smtClean="0"/>
              <a:t>II Performance Summary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11434"/>
            <a:ext cx="6491253" cy="36724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5844" y="2019993"/>
            <a:ext cx="5740440" cy="195907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7499" y="4308376"/>
            <a:ext cx="5354501" cy="133003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860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6034" y="1501985"/>
            <a:ext cx="5454146" cy="5108131"/>
          </a:xfrm>
        </p:spPr>
        <p:txBody>
          <a:bodyPr>
            <a:normAutofit/>
          </a:bodyPr>
          <a:lstStyle/>
          <a:p>
            <a:r>
              <a:rPr lang="en-US" dirty="0"/>
              <a:t>Fixed Wing Unmanned Aerial Vehicles (UAVs)</a:t>
            </a:r>
          </a:p>
          <a:p>
            <a:pPr lvl="1"/>
            <a:r>
              <a:rPr lang="en-US" dirty="0"/>
              <a:t>Remotely piloted</a:t>
            </a:r>
          </a:p>
          <a:p>
            <a:pPr lvl="1"/>
            <a:r>
              <a:rPr lang="en-US" dirty="0"/>
              <a:t>On-board flight controller</a:t>
            </a:r>
          </a:p>
          <a:p>
            <a:pPr lvl="2"/>
            <a:r>
              <a:rPr lang="en-US" dirty="0"/>
              <a:t>Maintain stability</a:t>
            </a:r>
          </a:p>
          <a:p>
            <a:pPr lvl="2"/>
            <a:r>
              <a:rPr lang="en-US" dirty="0"/>
              <a:t>Carry out mission objectives</a:t>
            </a:r>
          </a:p>
          <a:p>
            <a:pPr lvl="2"/>
            <a:r>
              <a:rPr lang="en-CA" dirty="0"/>
              <a:t>Follow waypoints or ground track</a:t>
            </a:r>
            <a:endParaRPr lang="en-US" dirty="0"/>
          </a:p>
          <a:p>
            <a:r>
              <a:rPr lang="en-US" dirty="0"/>
              <a:t>Waypoint navigation</a:t>
            </a:r>
          </a:p>
          <a:p>
            <a:pPr lvl="1"/>
            <a:r>
              <a:rPr lang="en-US" dirty="0"/>
              <a:t>Typically pre-planned at ground station</a:t>
            </a:r>
          </a:p>
          <a:p>
            <a:pPr lvl="1"/>
            <a:r>
              <a:rPr lang="en-US" dirty="0"/>
              <a:t>May consider known obstacles</a:t>
            </a:r>
          </a:p>
          <a:p>
            <a:pPr lvl="1"/>
            <a:r>
              <a:rPr lang="en-US" dirty="0"/>
              <a:t>Unknown obstacles may require waypoint re-planning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84869"/>
            <a:ext cx="5489359" cy="30651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6" t="25143" r="25482"/>
          <a:stretch/>
        </p:blipFill>
        <p:spPr>
          <a:xfrm>
            <a:off x="5203784" y="3909543"/>
            <a:ext cx="2754920" cy="226502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3824" y="3909543"/>
            <a:ext cx="3471535" cy="251590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08429" y="3349993"/>
            <a:ext cx="5183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 Sequential pre-planned waypoints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029963" y="6129327"/>
            <a:ext cx="3102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 Hand-launched fixed wing UAV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72330" y="6190157"/>
            <a:ext cx="4019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Gradient vector field [ </a:t>
            </a:r>
            <a:r>
              <a:rPr lang="en-CA" i="1" dirty="0" err="1"/>
              <a:t>Goncalves</a:t>
            </a:r>
            <a:r>
              <a:rPr lang="en-CA" i="1" dirty="0"/>
              <a:t>, 2010]</a:t>
            </a:r>
            <a:endParaRPr lang="en-US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314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Phase III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4A6BF8A-2C49-4C77-8DEF-281EDBEC9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743" y="1874611"/>
            <a:ext cx="6166757" cy="4618264"/>
          </a:xfrm>
        </p:spPr>
        <p:txBody>
          <a:bodyPr>
            <a:normAutofit/>
          </a:bodyPr>
          <a:lstStyle/>
          <a:p>
            <a:r>
              <a:rPr lang="en-US" b="1" dirty="0"/>
              <a:t>Objective: </a:t>
            </a:r>
            <a:r>
              <a:rPr lang="en-US" dirty="0"/>
              <a:t>Demonstrate optimized GVF guidance on multirotor UAV flying with turn rate constraints</a:t>
            </a:r>
          </a:p>
          <a:p>
            <a:r>
              <a:rPr lang="en-US" dirty="0"/>
              <a:t>Compare experimental cost and simulation cost for 4 scenarios</a:t>
            </a:r>
          </a:p>
          <a:p>
            <a:r>
              <a:rPr lang="en-US" dirty="0"/>
              <a:t>Centered</a:t>
            </a:r>
          </a:p>
          <a:p>
            <a:r>
              <a:rPr lang="en-US" dirty="0"/>
              <a:t>Off centered</a:t>
            </a:r>
          </a:p>
          <a:p>
            <a:r>
              <a:rPr lang="en-US" dirty="0"/>
              <a:t>Small radius</a:t>
            </a:r>
          </a:p>
          <a:p>
            <a:r>
              <a:rPr lang="en-US" dirty="0"/>
              <a:t>m=1.5 radius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F66C2-857F-4549-B069-378BAE134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7457" y="4511638"/>
            <a:ext cx="8044543" cy="231050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CAA5620-2A11-4B18-897C-15973C9FB2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8461" y="468307"/>
            <a:ext cx="5813796" cy="32702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6183342" y="3698823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Experimental space</a:t>
            </a:r>
            <a:endParaRPr lang="en-US" sz="1600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4086892" y="4212828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Experimental scenarios evaluated</a:t>
            </a:r>
            <a:endParaRPr lang="en-US" sz="16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035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Phase III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DBD8F5-BD78-42A9-ADC3-1BF347CCB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" y="1350898"/>
            <a:ext cx="6104709" cy="235371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EB1705B-4560-41E8-BB45-BA72D53E9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765" y="4057223"/>
            <a:ext cx="3251355" cy="25338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D3A8CE-ED6C-4D88-B7A8-EC4A52876D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238"/>
          <a:stretch/>
        </p:blipFill>
        <p:spPr>
          <a:xfrm>
            <a:off x="6348797" y="5389597"/>
            <a:ext cx="5668701" cy="14539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4711" y="0"/>
            <a:ext cx="6017702" cy="46945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155191" y="3635440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Experimental route versus simulation route</a:t>
            </a:r>
            <a:endParaRPr lang="en-US" sz="1600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1282951" y="6504989"/>
            <a:ext cx="22701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Experimental UAV speed</a:t>
            </a:r>
            <a:endParaRPr lang="en-US" sz="1600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6174297" y="4529650"/>
            <a:ext cx="48348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PID response during experiment</a:t>
            </a:r>
            <a:endParaRPr lang="en-US" sz="1600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6174297" y="5154853"/>
            <a:ext cx="48348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Cost comparison between simulation and experiment</a:t>
            </a:r>
            <a:endParaRPr lang="en-US" sz="1600" i="1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908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Phase III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1D35C62-45A9-4731-BDBC-9F356D7D6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84" y="1133154"/>
            <a:ext cx="11653156" cy="4995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838200" y="5790100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Experimental route versus simulation route</a:t>
            </a:r>
            <a:endParaRPr lang="en-US" sz="1600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479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Phase III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F41AC5-DD86-459A-9B21-6EEA98F1E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735" y="1390031"/>
            <a:ext cx="9495677" cy="45473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1385435" y="5768117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Experimental route versus simulation route</a:t>
            </a:r>
            <a:endParaRPr lang="en-US" sz="1600" i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661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C1D4-8AB8-4039-9EE9-DC2E6ED84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Phase III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3401BA-49E3-4FF5-9CCF-369A3EEE7F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7"/>
          <a:stretch/>
        </p:blipFill>
        <p:spPr>
          <a:xfrm>
            <a:off x="1528286" y="1391034"/>
            <a:ext cx="8373359" cy="41181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1888196" y="5339935"/>
            <a:ext cx="434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Experimental route versus simulation route</a:t>
            </a:r>
            <a:endParaRPr lang="en-US" sz="1600" i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133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69FE7-068B-41F2-B776-A990F2F9F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FDC28-42D4-4482-99B8-4DAEF8C36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66" y="1690688"/>
            <a:ext cx="6935057" cy="5059433"/>
          </a:xfrm>
        </p:spPr>
        <p:txBody>
          <a:bodyPr>
            <a:normAutofit/>
          </a:bodyPr>
          <a:lstStyle/>
          <a:p>
            <a:r>
              <a:rPr lang="en-CA" dirty="0"/>
              <a:t>Phase I:</a:t>
            </a:r>
            <a:endParaRPr lang="en-US" dirty="0"/>
          </a:p>
          <a:p>
            <a:pPr lvl="1"/>
            <a:r>
              <a:rPr lang="en-CA" b="1" dirty="0"/>
              <a:t>Objective: </a:t>
            </a:r>
            <a:r>
              <a:rPr lang="en-US" dirty="0"/>
              <a:t>Characterize and present a method for locating singularities in a summed GVF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CA" dirty="0"/>
              <a:t>Phase II:</a:t>
            </a:r>
            <a:endParaRPr lang="en-US" dirty="0"/>
          </a:p>
          <a:p>
            <a:pPr marL="457200" lvl="1" indent="0">
              <a:buNone/>
            </a:pPr>
            <a:r>
              <a:rPr lang="en-CA" b="1" dirty="0"/>
              <a:t>Objective: </a:t>
            </a:r>
            <a:r>
              <a:rPr lang="en-US" dirty="0"/>
              <a:t>Determine a combination of circulation and decay radius for circular obstacle GVF for optimized avoidance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CA" dirty="0"/>
              <a:t>Phase III:</a:t>
            </a:r>
            <a:endParaRPr lang="en-US" dirty="0"/>
          </a:p>
          <a:p>
            <a:pPr lvl="1"/>
            <a:r>
              <a:rPr lang="en-CA" b="1" dirty="0"/>
              <a:t>Objective: </a:t>
            </a:r>
            <a:r>
              <a:rPr lang="en-US" sz="2000" dirty="0"/>
              <a:t>Demonstrate optimized GVF guidance on multirotor UAV flying with turn rate constraints</a:t>
            </a:r>
          </a:p>
          <a:p>
            <a:endParaRPr lang="en-US" b="1" dirty="0"/>
          </a:p>
          <a:p>
            <a:pPr lvl="1"/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43596B-A4F5-4AEF-9578-589793F66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3884" y="2077650"/>
            <a:ext cx="4192098" cy="22051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DBD8F5-BD78-42A9-ADC3-1BF347CCB0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2418" y="4784268"/>
            <a:ext cx="4559774" cy="17580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7314" y="36738"/>
            <a:ext cx="1886885" cy="168591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l="13188" r="15335"/>
          <a:stretch/>
        </p:blipFill>
        <p:spPr>
          <a:xfrm>
            <a:off x="9329933" y="26420"/>
            <a:ext cx="2537969" cy="17713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6690454" y="1786283"/>
            <a:ext cx="52789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Singularities in summed fields with and without circulation</a:t>
            </a:r>
            <a:endParaRPr lang="en-US" sz="1600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7500015" y="4235652"/>
            <a:ext cx="52789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Optimized avoidance in simulation</a:t>
            </a:r>
            <a:endParaRPr lang="en-US" sz="1600" i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7399834" y="6481626"/>
            <a:ext cx="52789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Optimized avoidance in experimentation</a:t>
            </a:r>
            <a:endParaRPr lang="en-US" sz="1600" i="1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227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FE075-C116-494D-9CA1-9AB951B8F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513B9-E160-4F19-A114-F068C9C94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896" y="1825625"/>
            <a:ext cx="6826321" cy="4351338"/>
          </a:xfrm>
        </p:spPr>
        <p:txBody>
          <a:bodyPr>
            <a:normAutofit fontScale="70000" lnSpcReduction="20000"/>
          </a:bodyPr>
          <a:lstStyle/>
          <a:p>
            <a:r>
              <a:rPr lang="en-CA" dirty="0"/>
              <a:t>Singularities in GVF can be found by searching for zero vector lengths numerically with equal strength initial conditions</a:t>
            </a:r>
          </a:p>
          <a:p>
            <a:pPr marL="0" indent="0">
              <a:buNone/>
            </a:pPr>
            <a:endParaRPr lang="en-CA" dirty="0"/>
          </a:p>
          <a:p>
            <a:r>
              <a:rPr lang="en-CA" dirty="0"/>
              <a:t>Circulation removes singularities from path preventing tap situation and null guidance</a:t>
            </a:r>
          </a:p>
          <a:p>
            <a:pPr marL="0" indent="0">
              <a:buNone/>
            </a:pPr>
            <a:endParaRPr lang="en-CA" dirty="0"/>
          </a:p>
          <a:p>
            <a:r>
              <a:rPr lang="en-CA" dirty="0"/>
              <a:t>Decay radius R and circulation H may be optimized for avoidance by minimizing path deviation cost function</a:t>
            </a:r>
          </a:p>
          <a:p>
            <a:pPr marL="0" indent="0">
              <a:buNone/>
            </a:pPr>
            <a:endParaRPr lang="en-CA" dirty="0"/>
          </a:p>
          <a:p>
            <a:r>
              <a:rPr lang="en-CA" dirty="0"/>
              <a:t>Optimized GVF performs similar to waypoint and better than unmodified GVF or VFF</a:t>
            </a:r>
          </a:p>
          <a:p>
            <a:pPr marL="0" indent="0">
              <a:buNone/>
            </a:pPr>
            <a:endParaRPr lang="en-CA" dirty="0"/>
          </a:p>
          <a:p>
            <a:r>
              <a:rPr lang="en-CA" dirty="0"/>
              <a:t>GVF can be implemented for real time guidance, as demonstrated with multirotor flight experiments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5392" y="111529"/>
            <a:ext cx="3187732" cy="6139618"/>
          </a:xfrm>
          <a:prstGeom prst="rect">
            <a:avLst/>
          </a:prstGeom>
        </p:spPr>
      </p:pic>
      <p:sp>
        <p:nvSpPr>
          <p:cNvPr id="7" name="Freeform 6"/>
          <p:cNvSpPr/>
          <p:nvPr/>
        </p:nvSpPr>
        <p:spPr>
          <a:xfrm>
            <a:off x="10201993" y="320070"/>
            <a:ext cx="656786" cy="4971219"/>
          </a:xfrm>
          <a:custGeom>
            <a:avLst/>
            <a:gdLst>
              <a:gd name="connsiteX0" fmla="*/ 4943 w 570051"/>
              <a:gd name="connsiteY0" fmla="*/ 162914 h 4971219"/>
              <a:gd name="connsiteX1" fmla="*/ 4943 w 570051"/>
              <a:gd name="connsiteY1" fmla="*/ 214284 h 4971219"/>
              <a:gd name="connsiteX2" fmla="*/ 56313 w 570051"/>
              <a:gd name="connsiteY2" fmla="*/ 2258842 h 4971219"/>
              <a:gd name="connsiteX3" fmla="*/ 415909 w 570051"/>
              <a:gd name="connsiteY3" fmla="*/ 2762275 h 4971219"/>
              <a:gd name="connsiteX4" fmla="*/ 570021 w 570051"/>
              <a:gd name="connsiteY4" fmla="*/ 3214338 h 4971219"/>
              <a:gd name="connsiteX5" fmla="*/ 405635 w 570051"/>
              <a:gd name="connsiteY5" fmla="*/ 3635579 h 4971219"/>
              <a:gd name="connsiteX6" fmla="*/ 148781 w 570051"/>
              <a:gd name="connsiteY6" fmla="*/ 3810239 h 4971219"/>
              <a:gd name="connsiteX7" fmla="*/ 56313 w 570051"/>
              <a:gd name="connsiteY7" fmla="*/ 4221206 h 4971219"/>
              <a:gd name="connsiteX8" fmla="*/ 56313 w 570051"/>
              <a:gd name="connsiteY8" fmla="*/ 4971219 h 4971219"/>
              <a:gd name="connsiteX0" fmla="*/ 4943 w 574046"/>
              <a:gd name="connsiteY0" fmla="*/ 162914 h 4971219"/>
              <a:gd name="connsiteX1" fmla="*/ 4943 w 574046"/>
              <a:gd name="connsiteY1" fmla="*/ 214284 h 4971219"/>
              <a:gd name="connsiteX2" fmla="*/ 56313 w 574046"/>
              <a:gd name="connsiteY2" fmla="*/ 2258842 h 4971219"/>
              <a:gd name="connsiteX3" fmla="*/ 415909 w 574046"/>
              <a:gd name="connsiteY3" fmla="*/ 2762275 h 4971219"/>
              <a:gd name="connsiteX4" fmla="*/ 570021 w 574046"/>
              <a:gd name="connsiteY4" fmla="*/ 3214338 h 4971219"/>
              <a:gd name="connsiteX5" fmla="*/ 405635 w 574046"/>
              <a:gd name="connsiteY5" fmla="*/ 3635579 h 4971219"/>
              <a:gd name="connsiteX6" fmla="*/ 148781 w 574046"/>
              <a:gd name="connsiteY6" fmla="*/ 3810239 h 4971219"/>
              <a:gd name="connsiteX7" fmla="*/ 56313 w 574046"/>
              <a:gd name="connsiteY7" fmla="*/ 4221206 h 4971219"/>
              <a:gd name="connsiteX8" fmla="*/ 56313 w 574046"/>
              <a:gd name="connsiteY8" fmla="*/ 4971219 h 4971219"/>
              <a:gd name="connsiteX0" fmla="*/ 4943 w 586093"/>
              <a:gd name="connsiteY0" fmla="*/ 162914 h 4971219"/>
              <a:gd name="connsiteX1" fmla="*/ 4943 w 586093"/>
              <a:gd name="connsiteY1" fmla="*/ 214284 h 4971219"/>
              <a:gd name="connsiteX2" fmla="*/ 56313 w 586093"/>
              <a:gd name="connsiteY2" fmla="*/ 2258842 h 4971219"/>
              <a:gd name="connsiteX3" fmla="*/ 415909 w 586093"/>
              <a:gd name="connsiteY3" fmla="*/ 2762275 h 4971219"/>
              <a:gd name="connsiteX4" fmla="*/ 570021 w 586093"/>
              <a:gd name="connsiteY4" fmla="*/ 3214338 h 4971219"/>
              <a:gd name="connsiteX5" fmla="*/ 405635 w 586093"/>
              <a:gd name="connsiteY5" fmla="*/ 3635579 h 4971219"/>
              <a:gd name="connsiteX6" fmla="*/ 148781 w 586093"/>
              <a:gd name="connsiteY6" fmla="*/ 3810239 h 4971219"/>
              <a:gd name="connsiteX7" fmla="*/ 56313 w 586093"/>
              <a:gd name="connsiteY7" fmla="*/ 4221206 h 4971219"/>
              <a:gd name="connsiteX8" fmla="*/ 56313 w 586093"/>
              <a:gd name="connsiteY8" fmla="*/ 4971219 h 4971219"/>
              <a:gd name="connsiteX0" fmla="*/ 4943 w 586093"/>
              <a:gd name="connsiteY0" fmla="*/ 162914 h 4971219"/>
              <a:gd name="connsiteX1" fmla="*/ 4943 w 586093"/>
              <a:gd name="connsiteY1" fmla="*/ 214284 h 4971219"/>
              <a:gd name="connsiteX2" fmla="*/ 56313 w 586093"/>
              <a:gd name="connsiteY2" fmla="*/ 2258842 h 4971219"/>
              <a:gd name="connsiteX3" fmla="*/ 415909 w 586093"/>
              <a:gd name="connsiteY3" fmla="*/ 2762275 h 4971219"/>
              <a:gd name="connsiteX4" fmla="*/ 570021 w 586093"/>
              <a:gd name="connsiteY4" fmla="*/ 3214338 h 4971219"/>
              <a:gd name="connsiteX5" fmla="*/ 405635 w 586093"/>
              <a:gd name="connsiteY5" fmla="*/ 3635579 h 4971219"/>
              <a:gd name="connsiteX6" fmla="*/ 148781 w 586093"/>
              <a:gd name="connsiteY6" fmla="*/ 3810239 h 4971219"/>
              <a:gd name="connsiteX7" fmla="*/ 56313 w 586093"/>
              <a:gd name="connsiteY7" fmla="*/ 4221206 h 4971219"/>
              <a:gd name="connsiteX8" fmla="*/ 56313 w 586093"/>
              <a:gd name="connsiteY8" fmla="*/ 4971219 h 4971219"/>
              <a:gd name="connsiteX0" fmla="*/ 4943 w 574046"/>
              <a:gd name="connsiteY0" fmla="*/ 162914 h 4971219"/>
              <a:gd name="connsiteX1" fmla="*/ 4943 w 574046"/>
              <a:gd name="connsiteY1" fmla="*/ 214284 h 4971219"/>
              <a:gd name="connsiteX2" fmla="*/ 56313 w 574046"/>
              <a:gd name="connsiteY2" fmla="*/ 2258842 h 4971219"/>
              <a:gd name="connsiteX3" fmla="*/ 415909 w 574046"/>
              <a:gd name="connsiteY3" fmla="*/ 2762275 h 4971219"/>
              <a:gd name="connsiteX4" fmla="*/ 570021 w 574046"/>
              <a:gd name="connsiteY4" fmla="*/ 3214338 h 4971219"/>
              <a:gd name="connsiteX5" fmla="*/ 405635 w 574046"/>
              <a:gd name="connsiteY5" fmla="*/ 3635579 h 4971219"/>
              <a:gd name="connsiteX6" fmla="*/ 175720 w 574046"/>
              <a:gd name="connsiteY6" fmla="*/ 3861610 h 4971219"/>
              <a:gd name="connsiteX7" fmla="*/ 56313 w 574046"/>
              <a:gd name="connsiteY7" fmla="*/ 4221206 h 4971219"/>
              <a:gd name="connsiteX8" fmla="*/ 56313 w 574046"/>
              <a:gd name="connsiteY8" fmla="*/ 4971219 h 4971219"/>
              <a:gd name="connsiteX0" fmla="*/ 4943 w 574046"/>
              <a:gd name="connsiteY0" fmla="*/ 162914 h 4971219"/>
              <a:gd name="connsiteX1" fmla="*/ 4943 w 574046"/>
              <a:gd name="connsiteY1" fmla="*/ 214284 h 4971219"/>
              <a:gd name="connsiteX2" fmla="*/ 56313 w 574046"/>
              <a:gd name="connsiteY2" fmla="*/ 2258842 h 4971219"/>
              <a:gd name="connsiteX3" fmla="*/ 415909 w 574046"/>
              <a:gd name="connsiteY3" fmla="*/ 2762275 h 4971219"/>
              <a:gd name="connsiteX4" fmla="*/ 570021 w 574046"/>
              <a:gd name="connsiteY4" fmla="*/ 3214338 h 4971219"/>
              <a:gd name="connsiteX5" fmla="*/ 405635 w 574046"/>
              <a:gd name="connsiteY5" fmla="*/ 3635579 h 4971219"/>
              <a:gd name="connsiteX6" fmla="*/ 175720 w 574046"/>
              <a:gd name="connsiteY6" fmla="*/ 3861610 h 4971219"/>
              <a:gd name="connsiteX7" fmla="*/ 56313 w 574046"/>
              <a:gd name="connsiteY7" fmla="*/ 4221206 h 4971219"/>
              <a:gd name="connsiteX8" fmla="*/ 56313 w 574046"/>
              <a:gd name="connsiteY8" fmla="*/ 4971219 h 4971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74046" h="4971219">
                <a:moveTo>
                  <a:pt x="4943" y="162914"/>
                </a:moveTo>
                <a:cubicBezTo>
                  <a:pt x="662" y="13938"/>
                  <a:pt x="-3619" y="-135037"/>
                  <a:pt x="4943" y="214284"/>
                </a:cubicBezTo>
                <a:cubicBezTo>
                  <a:pt x="13505" y="563605"/>
                  <a:pt x="-12181" y="1834177"/>
                  <a:pt x="56313" y="2258842"/>
                </a:cubicBezTo>
                <a:cubicBezTo>
                  <a:pt x="124807" y="2683507"/>
                  <a:pt x="222533" y="2561930"/>
                  <a:pt x="415909" y="2762275"/>
                </a:cubicBezTo>
                <a:cubicBezTo>
                  <a:pt x="609285" y="2962620"/>
                  <a:pt x="571733" y="3068787"/>
                  <a:pt x="570021" y="3214338"/>
                </a:cubicBezTo>
                <a:cubicBezTo>
                  <a:pt x="568309" y="3359889"/>
                  <a:pt x="471352" y="3527701"/>
                  <a:pt x="405635" y="3635579"/>
                </a:cubicBezTo>
                <a:cubicBezTo>
                  <a:pt x="339918" y="3743457"/>
                  <a:pt x="305780" y="3671539"/>
                  <a:pt x="175720" y="3861610"/>
                </a:cubicBezTo>
                <a:cubicBezTo>
                  <a:pt x="45660" y="4051681"/>
                  <a:pt x="76214" y="4036271"/>
                  <a:pt x="56313" y="4221206"/>
                </a:cubicBezTo>
                <a:cubicBezTo>
                  <a:pt x="36412" y="4406141"/>
                  <a:pt x="48607" y="4692961"/>
                  <a:pt x="56313" y="4971219"/>
                </a:cubicBezTo>
              </a:path>
            </a:pathLst>
          </a:cu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F12D5F-DB89-4DDE-B9ED-8915E210BEC3}"/>
              </a:ext>
            </a:extLst>
          </p:cNvPr>
          <p:cNvSpPr txBox="1"/>
          <p:nvPr/>
        </p:nvSpPr>
        <p:spPr>
          <a:xfrm>
            <a:off x="9216698" y="6223245"/>
            <a:ext cx="1970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 smtClean="0"/>
              <a:t>Successful avoidance</a:t>
            </a:r>
            <a:endParaRPr lang="en-US" sz="1600" i="1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238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sz="7200" dirty="0"/>
              <a:t>Questions?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553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Appendix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Cosine law for GVF</a:t>
            </a:r>
          </a:p>
          <a:p>
            <a:r>
              <a:rPr lang="en-CA" dirty="0" smtClean="0"/>
              <a:t>Look-ahead-flight envelope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314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0601" y="-12825"/>
            <a:ext cx="3287047" cy="6330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and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523" y="1690688"/>
            <a:ext cx="8459353" cy="4838944"/>
          </a:xfrm>
        </p:spPr>
        <p:txBody>
          <a:bodyPr>
            <a:normAutofit lnSpcReduction="10000"/>
          </a:bodyPr>
          <a:lstStyle/>
          <a:p>
            <a:r>
              <a:rPr lang="en-US" b="1" u="sng" dirty="0"/>
              <a:t>Problem Statement:</a:t>
            </a:r>
            <a:r>
              <a:rPr lang="en-US" dirty="0"/>
              <a:t> Utilize vector field guidance to enable  optimal obstacle avoidance without re-planning waypoints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Phase 1:  </a:t>
            </a:r>
            <a:r>
              <a:rPr lang="en-US" dirty="0">
                <a:solidFill>
                  <a:prstClr val="black"/>
                </a:solidFill>
              </a:rPr>
              <a:t>Identify specific set of conditions that yield guidance singularity when summing attractive and repulsive GVFs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Phase 2:  Determine GVF weighting functions that improve obstacle avoidance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Phase 3: Demonstrate GVF obstacle avoidance with </a:t>
            </a:r>
            <a:r>
              <a:rPr lang="en-US" dirty="0" err="1"/>
              <a:t>crazyflie</a:t>
            </a:r>
            <a:r>
              <a:rPr lang="en-US" dirty="0"/>
              <a:t> quadcopter under </a:t>
            </a:r>
            <a:r>
              <a:rPr lang="en-US" dirty="0" err="1"/>
              <a:t>Dubin’s</a:t>
            </a:r>
            <a:r>
              <a:rPr lang="en-US" dirty="0"/>
              <a:t> turn rate constraints 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648506" y="6169709"/>
            <a:ext cx="3654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Straight path vector field guidance with obstacle</a:t>
            </a:r>
            <a:endParaRPr lang="en-US" i="1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268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62FACE6-FA45-4862-8B65-6B713CC13617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5397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Unmanned Aerial System (UAS)</a:t>
            </a:r>
          </a:p>
          <a:p>
            <a:r>
              <a:rPr lang="en-US" dirty="0"/>
              <a:t>Aircraft</a:t>
            </a:r>
          </a:p>
          <a:p>
            <a:pPr lvl="1"/>
            <a:r>
              <a:rPr lang="en-US" dirty="0"/>
              <a:t>Fixed wing</a:t>
            </a:r>
          </a:p>
          <a:p>
            <a:pPr lvl="1"/>
            <a:r>
              <a:rPr lang="en-US" dirty="0"/>
              <a:t>Rotorcraft</a:t>
            </a:r>
          </a:p>
          <a:p>
            <a:r>
              <a:rPr lang="en-US" dirty="0"/>
              <a:t>Radio /Transmitter</a:t>
            </a:r>
          </a:p>
          <a:p>
            <a:r>
              <a:rPr lang="en-US" dirty="0"/>
              <a:t>Ground Station</a:t>
            </a:r>
          </a:p>
          <a:p>
            <a:r>
              <a:rPr lang="en-US" dirty="0"/>
              <a:t>Autopilot</a:t>
            </a:r>
          </a:p>
          <a:p>
            <a:pPr lvl="1"/>
            <a:r>
              <a:rPr lang="en-US" dirty="0"/>
              <a:t>Navigation</a:t>
            </a:r>
          </a:p>
          <a:p>
            <a:pPr lvl="1"/>
            <a:r>
              <a:rPr lang="en-US" dirty="0"/>
              <a:t>Guidance</a:t>
            </a:r>
          </a:p>
          <a:p>
            <a:pPr lvl="1"/>
            <a:r>
              <a:rPr lang="en-US" dirty="0"/>
              <a:t>Control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8797" y="241300"/>
            <a:ext cx="3967843" cy="4173278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D7E630C-769A-4E5A-9038-146389D45F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461" y="4549515"/>
            <a:ext cx="7237607" cy="230848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984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2649" y="667526"/>
            <a:ext cx="2879217" cy="227054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62FACE6-FA45-4862-8B65-6B713CC13617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504374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Guidance Methods</a:t>
            </a:r>
          </a:p>
          <a:p>
            <a:r>
              <a:rPr lang="en-US" dirty="0"/>
              <a:t>[Sujit, 2014]</a:t>
            </a:r>
          </a:p>
          <a:p>
            <a:pPr lvl="1"/>
            <a:r>
              <a:rPr lang="en-US" dirty="0"/>
              <a:t>Guidance provides heading reference commands</a:t>
            </a:r>
          </a:p>
          <a:p>
            <a:pPr lvl="1"/>
            <a:r>
              <a:rPr lang="en-US" dirty="0"/>
              <a:t>Waypoints, path following</a:t>
            </a:r>
          </a:p>
          <a:p>
            <a:pPr lvl="1"/>
            <a:r>
              <a:rPr lang="en-US" dirty="0"/>
              <a:t>Accurate and robust to disturbances</a:t>
            </a:r>
          </a:p>
          <a:p>
            <a:pPr lvl="1"/>
            <a:r>
              <a:rPr lang="en-US" dirty="0"/>
              <a:t>Vector field provided best performance</a:t>
            </a:r>
          </a:p>
          <a:p>
            <a:r>
              <a:rPr lang="en-US" dirty="0"/>
              <a:t>[Nelson, 2005]</a:t>
            </a:r>
          </a:p>
          <a:p>
            <a:pPr lvl="1"/>
            <a:r>
              <a:rPr lang="en-US" dirty="0"/>
              <a:t>Lyapunov vector field primitives</a:t>
            </a:r>
          </a:p>
          <a:p>
            <a:pPr lvl="1"/>
            <a:r>
              <a:rPr lang="en-US" dirty="0"/>
              <a:t>Asymptotically approach curve</a:t>
            </a:r>
          </a:p>
          <a:p>
            <a:pPr lvl="1"/>
            <a:r>
              <a:rPr lang="en-US" dirty="0"/>
              <a:t>Stitch paths together for complex behavior</a:t>
            </a:r>
          </a:p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BB7C825-4687-42EC-8736-C59D8B1D543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095" y="3921582"/>
            <a:ext cx="5321379" cy="241254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F501F52-80F4-4B77-AE78-2948814E3A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4089" y="611593"/>
            <a:ext cx="2567835" cy="238241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18004" y="3026828"/>
            <a:ext cx="3085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 UAV guidance along path via vector field [</a:t>
            </a:r>
            <a:r>
              <a:rPr lang="en-US" i="1" dirty="0" err="1"/>
              <a:t>Sujit</a:t>
            </a:r>
            <a:r>
              <a:rPr lang="en-US" i="1" dirty="0"/>
              <a:t>, 2014]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760545" y="6185040"/>
            <a:ext cx="46479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 Lyapunov vector field path primitives [Nelson, 2005]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645206" y="3026827"/>
            <a:ext cx="25467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Switching primitives guidance for UAV [Nelson, 2005]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094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964936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[Griffiths, 2006]</a:t>
            </a:r>
          </a:p>
          <a:p>
            <a:pPr lvl="1"/>
            <a:r>
              <a:rPr lang="en-US" dirty="0"/>
              <a:t>Expanded Nelson ‘s method for arbitrary paths</a:t>
            </a:r>
          </a:p>
          <a:p>
            <a:pPr lvl="1"/>
            <a:endParaRPr lang="en-US" dirty="0"/>
          </a:p>
          <a:p>
            <a:r>
              <a:rPr lang="en-US" dirty="0"/>
              <a:t>[Frew, 2007a]</a:t>
            </a:r>
          </a:p>
          <a:p>
            <a:pPr lvl="1"/>
            <a:r>
              <a:rPr lang="en-US" dirty="0"/>
              <a:t>Modify existing field </a:t>
            </a:r>
          </a:p>
          <a:p>
            <a:pPr lvl="1"/>
            <a:r>
              <a:rPr lang="en-US" dirty="0"/>
              <a:t>Non-linear coordinate transformation</a:t>
            </a:r>
          </a:p>
          <a:p>
            <a:endParaRPr lang="en-US" dirty="0"/>
          </a:p>
          <a:p>
            <a:r>
              <a:rPr lang="en-US" dirty="0"/>
              <a:t>[Frew, 2007b]</a:t>
            </a:r>
          </a:p>
          <a:p>
            <a:pPr lvl="1"/>
            <a:r>
              <a:rPr lang="en-US" dirty="0"/>
              <a:t>Modify field shape via position estimate covariance matrix</a:t>
            </a:r>
          </a:p>
          <a:p>
            <a:pPr lvl="1"/>
            <a:r>
              <a:rPr lang="en-US" dirty="0"/>
              <a:t>Standoff tracking uncertain targets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494CA5-FE7A-42D9-B81A-E3336125A9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314" y="0"/>
            <a:ext cx="2940670" cy="27667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ABCE8D-DDAA-44F5-AD88-A66925948A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1692" y="3585191"/>
            <a:ext cx="2579936" cy="25406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887166B-27D4-4CA9-A0F5-5E3CE71A19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1628" y="3601219"/>
            <a:ext cx="3315235" cy="25406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68932" y="2702468"/>
            <a:ext cx="3823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Lyapunov</a:t>
            </a:r>
            <a:r>
              <a:rPr lang="en-US" i="1" dirty="0"/>
              <a:t> vector field guidance along curved path [Griffiths, 2006]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76320" y="6039065"/>
            <a:ext cx="5840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Non-linear coordinate transformation of stable circular </a:t>
            </a:r>
            <a:r>
              <a:rPr lang="en-US" i="1" dirty="0" err="1"/>
              <a:t>Lyapunov</a:t>
            </a:r>
            <a:r>
              <a:rPr lang="en-US" i="1" dirty="0"/>
              <a:t> vector field [</a:t>
            </a:r>
            <a:r>
              <a:rPr lang="en-US" i="1" dirty="0" err="1"/>
              <a:t>Frew</a:t>
            </a:r>
            <a:r>
              <a:rPr lang="en-US" i="1" dirty="0"/>
              <a:t> 2007]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42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3776669"/>
              </p:ext>
            </p:extLst>
          </p:nvPr>
        </p:nvGraphicFramePr>
        <p:xfrm>
          <a:off x="9643882" y="4155994"/>
          <a:ext cx="2548118" cy="25481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34" name="Acrobat Document" r:id="rId4" imgW="3428913" imgH="3428768" progId="AcroExch.Document.DC">
                  <p:embed/>
                </p:oleObj>
              </mc:Choice>
              <mc:Fallback>
                <p:oleObj name="Acrobat Document" r:id="rId4" imgW="3428913" imgH="3428768" progId="AcroExch.Document.DC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643882" y="4155994"/>
                        <a:ext cx="2548118" cy="25481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904" y="537259"/>
            <a:ext cx="2925736" cy="2925736"/>
          </a:xfrm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7309" y="3664040"/>
            <a:ext cx="2994041" cy="2994041"/>
          </a:xfrm>
          <a:prstGeom prst="rect">
            <a:avLst/>
          </a:prstGeom>
          <a:ln>
            <a:noFill/>
          </a:ln>
        </p:spPr>
      </p:pic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9613764"/>
              </p:ext>
            </p:extLst>
          </p:nvPr>
        </p:nvGraphicFramePr>
        <p:xfrm>
          <a:off x="9495747" y="925841"/>
          <a:ext cx="2696253" cy="26962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35" name="Acrobat Document" r:id="rId8" imgW="3428913" imgH="3428768" progId="AcroExch.Document.DC">
                  <p:embed/>
                </p:oleObj>
              </mc:Choice>
              <mc:Fallback>
                <p:oleObj name="Acrobat Document" r:id="rId8" imgW="3428913" imgH="3428768" progId="AcroExch.Document.DC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495747" y="925841"/>
                        <a:ext cx="2696253" cy="26962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0DA53DD-B7E3-4080-82A5-95767B3F4966}"/>
              </a:ext>
            </a:extLst>
          </p:cNvPr>
          <p:cNvSpPr txBox="1">
            <a:spLocks/>
          </p:cNvSpPr>
          <p:nvPr/>
        </p:nvSpPr>
        <p:spPr>
          <a:xfrm>
            <a:off x="189276" y="1842142"/>
            <a:ext cx="5964936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[Goncalves, 2009]</a:t>
            </a:r>
          </a:p>
          <a:p>
            <a:pPr lvl="1"/>
            <a:r>
              <a:rPr lang="en-US" dirty="0"/>
              <a:t>N-dimensional vector field</a:t>
            </a:r>
          </a:p>
          <a:p>
            <a:pPr lvl="1"/>
            <a:r>
              <a:rPr lang="en-US" dirty="0"/>
              <a:t>Converge and follows a path</a:t>
            </a:r>
          </a:p>
          <a:p>
            <a:pPr lvl="2"/>
            <a:r>
              <a:rPr lang="en-US" dirty="0"/>
              <a:t>Static</a:t>
            </a:r>
          </a:p>
          <a:p>
            <a:pPr lvl="2"/>
            <a:r>
              <a:rPr lang="en-US" dirty="0"/>
              <a:t>Time varying</a:t>
            </a:r>
          </a:p>
          <a:p>
            <a:pPr lvl="1"/>
            <a:r>
              <a:rPr lang="en-US" dirty="0"/>
              <a:t>Intersection of (n-1) surfaces</a:t>
            </a:r>
          </a:p>
          <a:p>
            <a:pPr lvl="1"/>
            <a:r>
              <a:rPr lang="en-US" dirty="0"/>
              <a:t>Surfaces defined by implicit functions</a:t>
            </a:r>
          </a:p>
          <a:p>
            <a:pPr lvl="2"/>
            <a:r>
              <a:rPr lang="en-US" dirty="0"/>
              <a:t>First order partials differentiable </a:t>
            </a:r>
          </a:p>
          <a:p>
            <a:pPr lvl="2"/>
            <a:r>
              <a:rPr lang="en-US" dirty="0"/>
              <a:t>Bounded second order partials</a:t>
            </a:r>
          </a:p>
          <a:p>
            <a:r>
              <a:rPr lang="en-US" dirty="0"/>
              <a:t>[Goncalves, 2010a]</a:t>
            </a:r>
          </a:p>
          <a:p>
            <a:pPr lvl="1"/>
            <a:r>
              <a:rPr lang="en-US" dirty="0"/>
              <a:t>Experimental validation (2d,3d robotic systems)</a:t>
            </a:r>
          </a:p>
          <a:p>
            <a:r>
              <a:rPr lang="en-US" dirty="0"/>
              <a:t>[Goncalves , 2010b]</a:t>
            </a:r>
          </a:p>
          <a:p>
            <a:pPr lvl="1"/>
            <a:r>
              <a:rPr lang="en-US" dirty="0"/>
              <a:t>Stability proofs of vector field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8684" y="174679"/>
            <a:ext cx="5347670" cy="716304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8408550" y="2269362"/>
            <a:ext cx="114510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8424101" y="5186520"/>
            <a:ext cx="114510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218297" y="1661703"/>
            <a:ext cx="12185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/>
              <a:t>VF</a:t>
            </a:r>
          </a:p>
          <a:p>
            <a:pPr algn="ctr"/>
            <a:endParaRPr lang="en-CA" sz="2400" dirty="0"/>
          </a:p>
          <a:p>
            <a:pPr algn="ctr"/>
            <a:r>
              <a:rPr lang="en-CA" sz="2400" dirty="0"/>
              <a:t>Process</a:t>
            </a:r>
            <a:endParaRPr lang="en-US" sz="2400" dirty="0"/>
          </a:p>
        </p:txBody>
      </p:sp>
      <p:sp>
        <p:nvSpPr>
          <p:cNvPr id="20" name="TextBox 19"/>
          <p:cNvSpPr txBox="1"/>
          <p:nvPr/>
        </p:nvSpPr>
        <p:spPr>
          <a:xfrm>
            <a:off x="8298991" y="4724538"/>
            <a:ext cx="12185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/>
              <a:t>VF</a:t>
            </a:r>
          </a:p>
          <a:p>
            <a:pPr algn="ctr"/>
            <a:endParaRPr lang="en-CA" sz="2400" dirty="0"/>
          </a:p>
          <a:p>
            <a:pPr algn="ctr"/>
            <a:r>
              <a:rPr lang="en-CA" sz="2400" dirty="0"/>
              <a:t>Process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6151662" y="6470690"/>
            <a:ext cx="5812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Circular vector field converging at intersection of surfaces</a:t>
            </a:r>
            <a:endParaRPr lang="en-US" i="1" dirty="0"/>
          </a:p>
        </p:txBody>
      </p:sp>
      <p:sp>
        <p:nvSpPr>
          <p:cNvPr id="22" name="TextBox 21"/>
          <p:cNvSpPr txBox="1"/>
          <p:nvPr/>
        </p:nvSpPr>
        <p:spPr>
          <a:xfrm>
            <a:off x="5966918" y="3360613"/>
            <a:ext cx="6059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Straight path vector field converging at intersection of surfaces</a:t>
            </a:r>
            <a:endParaRPr lang="en-US" i="1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233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613" y="5480030"/>
            <a:ext cx="2099569" cy="45661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765" y="6071963"/>
            <a:ext cx="2505264" cy="42403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412" y="2096605"/>
            <a:ext cx="3471091" cy="340789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38082" y="2096605"/>
            <a:ext cx="3460360" cy="345581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54260" y="2096606"/>
            <a:ext cx="3493095" cy="3407898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09389" y="5523623"/>
            <a:ext cx="2789053" cy="495951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30008" y="6087741"/>
            <a:ext cx="708290" cy="38956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626607" y="6118685"/>
            <a:ext cx="727193" cy="358616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753979" y="1549662"/>
            <a:ext cx="10599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Normalized Convergence	                   Normalized Circulation		  Total Field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6187" y="5804104"/>
            <a:ext cx="1781710" cy="535717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27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603" y="167222"/>
            <a:ext cx="10515600" cy="1325563"/>
          </a:xfrm>
        </p:spPr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3299" y="1707461"/>
            <a:ext cx="4749615" cy="5050786"/>
          </a:xfrm>
        </p:spPr>
        <p:txBody>
          <a:bodyPr>
            <a:normAutofit/>
          </a:bodyPr>
          <a:lstStyle/>
          <a:p>
            <a:r>
              <a:rPr lang="en-US" dirty="0"/>
              <a:t>[</a:t>
            </a:r>
            <a:r>
              <a:rPr lang="en-US" dirty="0" smtClean="0"/>
              <a:t>Wilhelm, </a:t>
            </a:r>
            <a:r>
              <a:rPr lang="en-US" dirty="0"/>
              <a:t>2017]</a:t>
            </a:r>
          </a:p>
          <a:p>
            <a:pPr lvl="1"/>
            <a:r>
              <a:rPr lang="en-US" dirty="0"/>
              <a:t>Loiter moving target</a:t>
            </a:r>
          </a:p>
          <a:p>
            <a:pPr lvl="1"/>
            <a:r>
              <a:rPr lang="en-US" dirty="0"/>
              <a:t>Reduced steady-state error in comparison to </a:t>
            </a:r>
            <a:r>
              <a:rPr lang="en-US" dirty="0" err="1"/>
              <a:t>Lyapunov</a:t>
            </a:r>
            <a:endParaRPr lang="en-US" dirty="0"/>
          </a:p>
          <a:p>
            <a:pPr lvl="1"/>
            <a:r>
              <a:rPr lang="en-US" dirty="0"/>
              <a:t>Obstacle Avoidance</a:t>
            </a:r>
          </a:p>
          <a:p>
            <a:pPr lvl="2"/>
            <a:r>
              <a:rPr lang="en-US" dirty="0"/>
              <a:t>Goal field tracked target ground vehicle </a:t>
            </a:r>
          </a:p>
          <a:p>
            <a:pPr lvl="2"/>
            <a:r>
              <a:rPr lang="en-US" dirty="0"/>
              <a:t>Repulsive fields representing obstacles</a:t>
            </a:r>
          </a:p>
          <a:p>
            <a:pPr lvl="2"/>
            <a:r>
              <a:rPr lang="en-US" dirty="0"/>
              <a:t>Fields summed resulting in guidance</a:t>
            </a:r>
          </a:p>
          <a:p>
            <a:pPr lvl="2"/>
            <a:r>
              <a:rPr lang="en-CA" dirty="0"/>
              <a:t>Did not consider circulation to improve obstacle avoidance</a:t>
            </a:r>
          </a:p>
          <a:p>
            <a:pPr lvl="2"/>
            <a:r>
              <a:rPr lang="en-CA" dirty="0"/>
              <a:t>Did not address singularities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941" y="3443794"/>
            <a:ext cx="3991735" cy="28352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9352" y="210396"/>
            <a:ext cx="3842648" cy="301141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6316" y="357578"/>
            <a:ext cx="3744582" cy="271704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736316" y="3091397"/>
            <a:ext cx="6190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GVF and </a:t>
            </a:r>
            <a:r>
              <a:rPr lang="en-US" i="1" dirty="0" err="1"/>
              <a:t>Lyapunov</a:t>
            </a:r>
            <a:r>
              <a:rPr lang="en-US" i="1" dirty="0"/>
              <a:t> tracking a ground target [</a:t>
            </a:r>
            <a:r>
              <a:rPr lang="en-US" i="1" dirty="0" smtClean="0"/>
              <a:t>Wilhelm]</a:t>
            </a:r>
            <a:endParaRPr lang="en-US" i="1" dirty="0"/>
          </a:p>
        </p:txBody>
      </p:sp>
      <p:sp>
        <p:nvSpPr>
          <p:cNvPr id="9" name="TextBox 8"/>
          <p:cNvSpPr txBox="1"/>
          <p:nvPr/>
        </p:nvSpPr>
        <p:spPr>
          <a:xfrm>
            <a:off x="6417713" y="6211669"/>
            <a:ext cx="4704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UAV tracking a ground target and avoiding obstacles [</a:t>
            </a:r>
            <a:r>
              <a:rPr lang="en-US" i="1" dirty="0" smtClean="0"/>
              <a:t>Wilhelm]</a:t>
            </a:r>
            <a:endParaRPr lang="en-US" i="1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D0A5B-A971-4910-AC51-F7373A67398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874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23140</TotalTime>
  <Words>2362</Words>
  <Application>Microsoft Office PowerPoint</Application>
  <PresentationFormat>Widescreen</PresentationFormat>
  <Paragraphs>392</Paragraphs>
  <Slides>28</Slides>
  <Notes>9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Acrobat Document</vt:lpstr>
      <vt:lpstr>Thesis defense: An optimized circulating vector field obstacle avoidance guidance for unmanned aerial vehicles</vt:lpstr>
      <vt:lpstr>Introduction</vt:lpstr>
      <vt:lpstr>Problem Statement and Objectives</vt:lpstr>
      <vt:lpstr>Literature Review</vt:lpstr>
      <vt:lpstr>Literature Review</vt:lpstr>
      <vt:lpstr>Literature Review</vt:lpstr>
      <vt:lpstr>Literature Review</vt:lpstr>
      <vt:lpstr>Literature Review</vt:lpstr>
      <vt:lpstr>Literature Review</vt:lpstr>
      <vt:lpstr>Methodology Overview</vt:lpstr>
      <vt:lpstr>Phase I: GVF singularity detection</vt:lpstr>
      <vt:lpstr>Phase I: GVF singularity detection continued</vt:lpstr>
      <vt:lpstr>Phase II: Obstacle field optimization</vt:lpstr>
      <vt:lpstr>Phase II: Obstacle field optimization</vt:lpstr>
      <vt:lpstr>Phase II: Obstacle field optimization</vt:lpstr>
      <vt:lpstr>Phase III: Implement GVF on crazyflie</vt:lpstr>
      <vt:lpstr>Results: Phase I &amp; II, small obstacle</vt:lpstr>
      <vt:lpstr>PowerPoint Presentation</vt:lpstr>
      <vt:lpstr>Results: Phase I &amp; II Performance Summary</vt:lpstr>
      <vt:lpstr>Results: Phase III</vt:lpstr>
      <vt:lpstr>Results: Phase III</vt:lpstr>
      <vt:lpstr>Results: Phase III</vt:lpstr>
      <vt:lpstr>Results: Phase III</vt:lpstr>
      <vt:lpstr>Results: Phase III</vt:lpstr>
      <vt:lpstr>Results Summary</vt:lpstr>
      <vt:lpstr>Conclusions</vt:lpstr>
      <vt:lpstr>Thanks</vt:lpstr>
      <vt:lpstr>Appendix</vt:lpstr>
    </vt:vector>
  </TitlesOfParts>
  <Company>Ohio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Clem, Garrett</dc:creator>
  <cp:lastModifiedBy>Clem, Garrett</cp:lastModifiedBy>
  <cp:revision>165</cp:revision>
  <dcterms:created xsi:type="dcterms:W3CDTF">2017-12-15T01:14:08Z</dcterms:created>
  <dcterms:modified xsi:type="dcterms:W3CDTF">2018-06-20T20:38:58Z</dcterms:modified>
</cp:coreProperties>
</file>

<file path=docProps/thumbnail.jpeg>
</file>